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5"/>
  </p:notesMasterIdLst>
  <p:sldIdLst>
    <p:sldId id="256" r:id="rId2"/>
    <p:sldId id="262" r:id="rId3"/>
    <p:sldId id="258" r:id="rId4"/>
    <p:sldId id="274" r:id="rId5"/>
    <p:sldId id="276" r:id="rId6"/>
    <p:sldId id="277" r:id="rId7"/>
    <p:sldId id="267" r:id="rId8"/>
    <p:sldId id="272" r:id="rId9"/>
    <p:sldId id="268" r:id="rId10"/>
    <p:sldId id="269" r:id="rId11"/>
    <p:sldId id="265" r:id="rId12"/>
    <p:sldId id="275"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2" d="100"/>
          <a:sy n="102" d="100"/>
        </p:scale>
        <p:origin x="87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A9599-C57C-4A29-B664-70D2F908CE05}"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E75A85CD-FA17-49F0-B4EC-C98AE8EC5249}">
      <dgm:prSet phldrT="[Text]"/>
      <dgm:spPr>
        <a:solidFill>
          <a:schemeClr val="accent1"/>
        </a:solidFill>
      </dgm:spPr>
      <dgm:t>
        <a:bodyPr/>
        <a:lstStyle/>
        <a:p>
          <a:r>
            <a:rPr lang="en-US" dirty="0"/>
            <a:t>Most Promising Experiment: Predicting Future Weather Patterns</a:t>
          </a:r>
        </a:p>
      </dgm:t>
    </dgm:pt>
    <dgm:pt modelId="{9237DFBB-6A9A-454A-8BC9-B5C03087BCAB}" type="parTrans" cxnId="{C1F48795-3EDD-404F-9A67-1ED8B631CEF2}">
      <dgm:prSet/>
      <dgm:spPr/>
      <dgm:t>
        <a:bodyPr/>
        <a:lstStyle/>
        <a:p>
          <a:endParaRPr lang="en-US"/>
        </a:p>
      </dgm:t>
    </dgm:pt>
    <dgm:pt modelId="{99A310E8-75D0-46E7-91D8-1FED6C18091F}" type="sibTrans" cxnId="{C1F48795-3EDD-404F-9A67-1ED8B631CEF2}">
      <dgm:prSet/>
      <dgm:spPr/>
      <dgm:t>
        <a:bodyPr/>
        <a:lstStyle/>
        <a:p>
          <a:endParaRPr lang="en-US"/>
        </a:p>
      </dgm:t>
    </dgm:pt>
    <dgm:pt modelId="{F546D59C-0F9F-48B3-8F0C-DE0CEEBDF9DC}">
      <dgm:prSet phldrT="[Text]" custT="1"/>
      <dgm:spPr>
        <a:solidFill>
          <a:schemeClr val="bg1"/>
        </a:solidFill>
        <a:ln>
          <a:solidFill>
            <a:schemeClr val="accent1">
              <a:lumMod val="75000"/>
            </a:schemeClr>
          </a:solidFill>
        </a:ln>
      </dgm:spPr>
      <dgm:t>
        <a:bodyPr anchor="t"/>
        <a:lstStyle/>
        <a:p>
          <a:r>
            <a:rPr lang="en-US" sz="1200" b="1" dirty="0">
              <a:solidFill>
                <a:schemeClr val="accent1">
                  <a:lumMod val="75000"/>
                </a:schemeClr>
              </a:solidFill>
              <a:latin typeface="Arial Nova" panose="020B0504020202020204" pitchFamily="34" charset="0"/>
            </a:rPr>
            <a:t>RATIONALE</a:t>
          </a:r>
        </a:p>
        <a:p>
          <a:r>
            <a:rPr lang="en-US" sz="1200" dirty="0">
              <a:solidFill>
                <a:schemeClr val="accent1">
                  <a:lumMod val="75000"/>
                </a:schemeClr>
              </a:solidFill>
              <a:latin typeface="Arial Nova" panose="020B0504020202020204" pitchFamily="34" charset="0"/>
            </a:rPr>
            <a:t>Has the potential to provide actionable insights well into the future and is crucial for long-term planning and adaptation strategies. </a:t>
          </a:r>
        </a:p>
      </dgm:t>
    </dgm:pt>
    <dgm:pt modelId="{09FE9E0E-C4F1-4319-B55F-95FF7B6FE1B7}" type="parTrans" cxnId="{E29DF917-9E32-463D-BDED-E491C3B1AE5C}">
      <dgm:prSet/>
      <dgm:spPr/>
      <dgm:t>
        <a:bodyPr/>
        <a:lstStyle/>
        <a:p>
          <a:endParaRPr lang="en-US"/>
        </a:p>
      </dgm:t>
    </dgm:pt>
    <dgm:pt modelId="{976DF8E6-6D91-4600-9E37-31C1F31CC768}" type="sibTrans" cxnId="{E29DF917-9E32-463D-BDED-E491C3B1AE5C}">
      <dgm:prSet/>
      <dgm:spPr/>
      <dgm:t>
        <a:bodyPr/>
        <a:lstStyle/>
        <a:p>
          <a:endParaRPr lang="en-US"/>
        </a:p>
      </dgm:t>
    </dgm:pt>
    <dgm:pt modelId="{3272BAB6-FC26-433F-8181-518784AAE4AC}">
      <dgm:prSet phldrT="[Text]" custT="1"/>
      <dgm:spPr>
        <a:solidFill>
          <a:schemeClr val="bg1"/>
        </a:solidFill>
        <a:ln>
          <a:solidFill>
            <a:schemeClr val="accent1">
              <a:lumMod val="75000"/>
            </a:schemeClr>
          </a:solidFill>
        </a:ln>
      </dgm:spPr>
      <dgm:t>
        <a:bodyPr anchor="t"/>
        <a:lstStyle/>
        <a:p>
          <a:r>
            <a:rPr lang="en-US" sz="1200" b="1" dirty="0">
              <a:solidFill>
                <a:schemeClr val="accent1">
                  <a:lumMod val="75000"/>
                </a:schemeClr>
              </a:solidFill>
              <a:latin typeface="Arial Nova" panose="020B0504020202020204" pitchFamily="34" charset="0"/>
            </a:rPr>
            <a:t>IMPACT</a:t>
          </a:r>
        </a:p>
        <a:p>
          <a:r>
            <a:rPr lang="en-US" sz="1200" dirty="0">
              <a:solidFill>
                <a:schemeClr val="accent1">
                  <a:lumMod val="75000"/>
                </a:schemeClr>
              </a:solidFill>
              <a:latin typeface="Arial Nova" panose="020B0504020202020204" pitchFamily="34" charset="0"/>
            </a:rPr>
            <a:t>Improved forecasting can significantly influence policy-making, urban planning, and disaster preparedness, potentially saving lives and resources.</a:t>
          </a:r>
        </a:p>
        <a:p>
          <a:endParaRPr lang="en-US" sz="1200" dirty="0">
            <a:solidFill>
              <a:schemeClr val="accent1">
                <a:lumMod val="75000"/>
              </a:schemeClr>
            </a:solidFill>
            <a:latin typeface="Arial Nova" panose="020B0504020202020204" pitchFamily="34" charset="0"/>
          </a:endParaRPr>
        </a:p>
      </dgm:t>
    </dgm:pt>
    <dgm:pt modelId="{663ED315-B551-4624-B404-FAB6F145331E}" type="parTrans" cxnId="{FA697876-E181-484C-995E-96D0F3450BD3}">
      <dgm:prSet/>
      <dgm:spPr/>
      <dgm:t>
        <a:bodyPr/>
        <a:lstStyle/>
        <a:p>
          <a:endParaRPr lang="en-US"/>
        </a:p>
      </dgm:t>
    </dgm:pt>
    <dgm:pt modelId="{B519F97B-539D-45FA-B868-85796B6BCA1D}" type="sibTrans" cxnId="{FA697876-E181-484C-995E-96D0F3450BD3}">
      <dgm:prSet/>
      <dgm:spPr/>
      <dgm:t>
        <a:bodyPr/>
        <a:lstStyle/>
        <a:p>
          <a:endParaRPr lang="en-US"/>
        </a:p>
      </dgm:t>
    </dgm:pt>
    <dgm:pt modelId="{4F3F4897-63F4-4911-916A-D01CB0FB3161}">
      <dgm:prSet phldrT="[Text]" custT="1"/>
      <dgm:spPr>
        <a:solidFill>
          <a:schemeClr val="bg1"/>
        </a:solidFill>
        <a:ln>
          <a:solidFill>
            <a:schemeClr val="accent1">
              <a:lumMod val="75000"/>
            </a:schemeClr>
          </a:solidFill>
        </a:ln>
      </dgm:spPr>
      <dgm:t>
        <a:bodyPr anchor="t"/>
        <a:lstStyle/>
        <a:p>
          <a:r>
            <a:rPr lang="en-US" sz="1200" b="1" dirty="0">
              <a:solidFill>
                <a:schemeClr val="accent1">
                  <a:lumMod val="75000"/>
                </a:schemeClr>
              </a:solidFill>
              <a:latin typeface="Arial Nova" panose="020B0504020202020204" pitchFamily="34" charset="0"/>
            </a:rPr>
            <a:t>FEASIBILITY</a:t>
          </a:r>
        </a:p>
        <a:p>
          <a:r>
            <a:rPr lang="en-US" sz="1200" dirty="0">
              <a:solidFill>
                <a:schemeClr val="accent1">
                  <a:lumMod val="75000"/>
                </a:schemeClr>
              </a:solidFill>
              <a:latin typeface="Arial Nova" panose="020B0504020202020204" pitchFamily="34" charset="0"/>
            </a:rPr>
            <a:t>While Quantum ML is still emerging, the groundwork with NAS and existing machine learning frameworks sets a realistic path for development.</a:t>
          </a:r>
        </a:p>
        <a:p>
          <a:endParaRPr lang="en-US" sz="1200" dirty="0">
            <a:solidFill>
              <a:schemeClr val="accent1">
                <a:lumMod val="75000"/>
              </a:schemeClr>
            </a:solidFill>
            <a:latin typeface="Arial Nova" panose="020B0504020202020204" pitchFamily="34" charset="0"/>
          </a:endParaRPr>
        </a:p>
      </dgm:t>
    </dgm:pt>
    <dgm:pt modelId="{85FA4ECE-5EE0-4E89-B055-A61D685DAC44}" type="parTrans" cxnId="{92E05ADC-7D69-4055-B561-B870A5A18352}">
      <dgm:prSet/>
      <dgm:spPr/>
      <dgm:t>
        <a:bodyPr/>
        <a:lstStyle/>
        <a:p>
          <a:endParaRPr lang="en-US"/>
        </a:p>
      </dgm:t>
    </dgm:pt>
    <dgm:pt modelId="{99E8D805-4A47-4FCA-BCA3-7FA638337774}" type="sibTrans" cxnId="{92E05ADC-7D69-4055-B561-B870A5A18352}">
      <dgm:prSet/>
      <dgm:spPr/>
      <dgm:t>
        <a:bodyPr/>
        <a:lstStyle/>
        <a:p>
          <a:endParaRPr lang="en-US"/>
        </a:p>
      </dgm:t>
    </dgm:pt>
    <dgm:pt modelId="{93CA3BE8-7964-444F-857E-A848304A99E6}">
      <dgm:prSet custT="1"/>
      <dgm:spPr>
        <a:solidFill>
          <a:schemeClr val="bg1"/>
        </a:solidFill>
        <a:ln>
          <a:solidFill>
            <a:schemeClr val="accent1">
              <a:lumMod val="75000"/>
            </a:schemeClr>
          </a:solidFill>
        </a:ln>
      </dgm:spPr>
      <dgm:t>
        <a:bodyPr anchor="t"/>
        <a:lstStyle/>
        <a:p>
          <a:r>
            <a:rPr lang="en-US" sz="1200" b="1" dirty="0">
              <a:solidFill>
                <a:schemeClr val="accent1">
                  <a:lumMod val="75000"/>
                </a:schemeClr>
              </a:solidFill>
              <a:latin typeface="Arial Nova" panose="020B0504020202020204" pitchFamily="34" charset="0"/>
            </a:rPr>
            <a:t>DATA</a:t>
          </a:r>
        </a:p>
        <a:p>
          <a:r>
            <a:rPr lang="en-US" sz="1200" dirty="0">
              <a:solidFill>
                <a:schemeClr val="accent1">
                  <a:lumMod val="75000"/>
                </a:schemeClr>
              </a:solidFill>
              <a:latin typeface="Arial Nova" panose="020B0504020202020204" pitchFamily="34" charset="0"/>
            </a:rPr>
            <a:t> Leverages existing climate data sets, with the potential to seamlessly integrate new data as it becomes available.</a:t>
          </a:r>
        </a:p>
      </dgm:t>
    </dgm:pt>
    <dgm:pt modelId="{E523EFD1-91BF-49E7-8E7D-E759FB8BB1BE}" type="sibTrans" cxnId="{27DB1C89-1814-4739-B098-04DDBC8D754C}">
      <dgm:prSet/>
      <dgm:spPr/>
      <dgm:t>
        <a:bodyPr/>
        <a:lstStyle/>
        <a:p>
          <a:endParaRPr lang="en-US"/>
        </a:p>
      </dgm:t>
    </dgm:pt>
    <dgm:pt modelId="{48100EB2-57A7-4BAC-AF51-9ADDC7D974B0}" type="parTrans" cxnId="{27DB1C89-1814-4739-B098-04DDBC8D754C}">
      <dgm:prSet/>
      <dgm:spPr/>
      <dgm:t>
        <a:bodyPr/>
        <a:lstStyle/>
        <a:p>
          <a:endParaRPr lang="en-US"/>
        </a:p>
      </dgm:t>
    </dgm:pt>
    <dgm:pt modelId="{F54E620E-4129-4CE6-84AB-C2CED96E4801}" type="pres">
      <dgm:prSet presAssocID="{FACA9599-C57C-4A29-B664-70D2F908CE05}" presName="composite" presStyleCnt="0">
        <dgm:presLayoutVars>
          <dgm:chMax val="1"/>
          <dgm:dir/>
          <dgm:resizeHandles val="exact"/>
        </dgm:presLayoutVars>
      </dgm:prSet>
      <dgm:spPr/>
    </dgm:pt>
    <dgm:pt modelId="{E6D4CDBF-2F3E-4A8B-B683-DB755956EE4D}" type="pres">
      <dgm:prSet presAssocID="{E75A85CD-FA17-49F0-B4EC-C98AE8EC5249}" presName="roof" presStyleLbl="dkBgShp" presStyleIdx="0" presStyleCnt="2"/>
      <dgm:spPr>
        <a:prstGeom prst="roundRect">
          <a:avLst/>
        </a:prstGeom>
      </dgm:spPr>
    </dgm:pt>
    <dgm:pt modelId="{3843677F-43F4-4504-B20D-891930B5AAF1}" type="pres">
      <dgm:prSet presAssocID="{E75A85CD-FA17-49F0-B4EC-C98AE8EC5249}" presName="pillars" presStyleCnt="0"/>
      <dgm:spPr/>
    </dgm:pt>
    <dgm:pt modelId="{0D22C73C-9450-4641-92EF-B0E4052B25FB}" type="pres">
      <dgm:prSet presAssocID="{E75A85CD-FA17-49F0-B4EC-C98AE8EC5249}" presName="pillar1" presStyleLbl="node1" presStyleIdx="0" presStyleCnt="4" custLinFactNeighborY="0">
        <dgm:presLayoutVars>
          <dgm:bulletEnabled val="1"/>
        </dgm:presLayoutVars>
      </dgm:prSet>
      <dgm:spPr>
        <a:prstGeom prst="roundRect">
          <a:avLst/>
        </a:prstGeom>
      </dgm:spPr>
    </dgm:pt>
    <dgm:pt modelId="{D7C631DB-0855-47F7-8447-C475A23596D0}" type="pres">
      <dgm:prSet presAssocID="{3272BAB6-FC26-433F-8181-518784AAE4AC}" presName="pillarX" presStyleLbl="node1" presStyleIdx="1" presStyleCnt="4" custLinFactNeighborY="0">
        <dgm:presLayoutVars>
          <dgm:bulletEnabled val="1"/>
        </dgm:presLayoutVars>
      </dgm:prSet>
      <dgm:spPr>
        <a:prstGeom prst="roundRect">
          <a:avLst/>
        </a:prstGeom>
      </dgm:spPr>
    </dgm:pt>
    <dgm:pt modelId="{53A279DA-9763-4B60-BE2F-597E3A1CCB6A}" type="pres">
      <dgm:prSet presAssocID="{4F3F4897-63F4-4911-916A-D01CB0FB3161}" presName="pillarX" presStyleLbl="node1" presStyleIdx="2" presStyleCnt="4" custLinFactNeighborY="0">
        <dgm:presLayoutVars>
          <dgm:bulletEnabled val="1"/>
        </dgm:presLayoutVars>
      </dgm:prSet>
      <dgm:spPr>
        <a:prstGeom prst="roundRect">
          <a:avLst/>
        </a:prstGeom>
      </dgm:spPr>
    </dgm:pt>
    <dgm:pt modelId="{C5D013A8-F520-4879-91A4-1B26311B821A}" type="pres">
      <dgm:prSet presAssocID="{93CA3BE8-7964-444F-857E-A848304A99E6}" presName="pillarX" presStyleLbl="node1" presStyleIdx="3" presStyleCnt="4" custLinFactNeighborY="0">
        <dgm:presLayoutVars>
          <dgm:bulletEnabled val="1"/>
        </dgm:presLayoutVars>
      </dgm:prSet>
      <dgm:spPr>
        <a:prstGeom prst="roundRect">
          <a:avLst/>
        </a:prstGeom>
      </dgm:spPr>
    </dgm:pt>
    <dgm:pt modelId="{F2EDC6FB-8DA0-4EA1-BAAA-58C30FDC8489}" type="pres">
      <dgm:prSet presAssocID="{E75A85CD-FA17-49F0-B4EC-C98AE8EC5249}" presName="base" presStyleLbl="dkBgShp" presStyleIdx="1" presStyleCnt="2"/>
      <dgm:spPr>
        <a:prstGeom prst="roundRect">
          <a:avLst/>
        </a:prstGeom>
        <a:solidFill>
          <a:schemeClr val="accent1"/>
        </a:solidFill>
      </dgm:spPr>
    </dgm:pt>
  </dgm:ptLst>
  <dgm:cxnLst>
    <dgm:cxn modelId="{E29DF917-9E32-463D-BDED-E491C3B1AE5C}" srcId="{E75A85CD-FA17-49F0-B4EC-C98AE8EC5249}" destId="{F546D59C-0F9F-48B3-8F0C-DE0CEEBDF9DC}" srcOrd="0" destOrd="0" parTransId="{09FE9E0E-C4F1-4319-B55F-95FF7B6FE1B7}" sibTransId="{976DF8E6-6D91-4600-9E37-31C1F31CC768}"/>
    <dgm:cxn modelId="{06AB9522-6B82-4207-BAA3-6AAA8FC348E3}" type="presOf" srcId="{4F3F4897-63F4-4911-916A-D01CB0FB3161}" destId="{53A279DA-9763-4B60-BE2F-597E3A1CCB6A}" srcOrd="0" destOrd="0" presId="urn:microsoft.com/office/officeart/2005/8/layout/hList3"/>
    <dgm:cxn modelId="{9F610D30-AD3F-4CDC-B66D-835C755D3A28}" type="presOf" srcId="{93CA3BE8-7964-444F-857E-A848304A99E6}" destId="{C5D013A8-F520-4879-91A4-1B26311B821A}" srcOrd="0" destOrd="0" presId="urn:microsoft.com/office/officeart/2005/8/layout/hList3"/>
    <dgm:cxn modelId="{398E8E3B-4CF0-4303-A1B2-069B8DA77B5C}" type="presOf" srcId="{E75A85CD-FA17-49F0-B4EC-C98AE8EC5249}" destId="{E6D4CDBF-2F3E-4A8B-B683-DB755956EE4D}" srcOrd="0" destOrd="0" presId="urn:microsoft.com/office/officeart/2005/8/layout/hList3"/>
    <dgm:cxn modelId="{FA697876-E181-484C-995E-96D0F3450BD3}" srcId="{E75A85CD-FA17-49F0-B4EC-C98AE8EC5249}" destId="{3272BAB6-FC26-433F-8181-518784AAE4AC}" srcOrd="1" destOrd="0" parTransId="{663ED315-B551-4624-B404-FAB6F145331E}" sibTransId="{B519F97B-539D-45FA-B868-85796B6BCA1D}"/>
    <dgm:cxn modelId="{D9D7EE84-7969-44E7-8B8D-D8966F019D1B}" type="presOf" srcId="{3272BAB6-FC26-433F-8181-518784AAE4AC}" destId="{D7C631DB-0855-47F7-8447-C475A23596D0}" srcOrd="0" destOrd="0" presId="urn:microsoft.com/office/officeart/2005/8/layout/hList3"/>
    <dgm:cxn modelId="{27DB1C89-1814-4739-B098-04DDBC8D754C}" srcId="{E75A85CD-FA17-49F0-B4EC-C98AE8EC5249}" destId="{93CA3BE8-7964-444F-857E-A848304A99E6}" srcOrd="3" destOrd="0" parTransId="{48100EB2-57A7-4BAC-AF51-9ADDC7D974B0}" sibTransId="{E523EFD1-91BF-49E7-8E7D-E759FB8BB1BE}"/>
    <dgm:cxn modelId="{C1F48795-3EDD-404F-9A67-1ED8B631CEF2}" srcId="{FACA9599-C57C-4A29-B664-70D2F908CE05}" destId="{E75A85CD-FA17-49F0-B4EC-C98AE8EC5249}" srcOrd="0" destOrd="0" parTransId="{9237DFBB-6A9A-454A-8BC9-B5C03087BCAB}" sibTransId="{99A310E8-75D0-46E7-91D8-1FED6C18091F}"/>
    <dgm:cxn modelId="{E9E1FEB8-9A68-4B1E-A478-C27F4732A99C}" type="presOf" srcId="{F546D59C-0F9F-48B3-8F0C-DE0CEEBDF9DC}" destId="{0D22C73C-9450-4641-92EF-B0E4052B25FB}" srcOrd="0" destOrd="0" presId="urn:microsoft.com/office/officeart/2005/8/layout/hList3"/>
    <dgm:cxn modelId="{040F1EBF-B38C-40D0-B584-A45FAD8202E3}" type="presOf" srcId="{FACA9599-C57C-4A29-B664-70D2F908CE05}" destId="{F54E620E-4129-4CE6-84AB-C2CED96E4801}" srcOrd="0" destOrd="0" presId="urn:microsoft.com/office/officeart/2005/8/layout/hList3"/>
    <dgm:cxn modelId="{92E05ADC-7D69-4055-B561-B870A5A18352}" srcId="{E75A85CD-FA17-49F0-B4EC-C98AE8EC5249}" destId="{4F3F4897-63F4-4911-916A-D01CB0FB3161}" srcOrd="2" destOrd="0" parTransId="{85FA4ECE-5EE0-4E89-B055-A61D685DAC44}" sibTransId="{99E8D805-4A47-4FCA-BCA3-7FA638337774}"/>
    <dgm:cxn modelId="{B904E0AE-0A31-41B5-AA0E-0F9DADC8DE7C}" type="presParOf" srcId="{F54E620E-4129-4CE6-84AB-C2CED96E4801}" destId="{E6D4CDBF-2F3E-4A8B-B683-DB755956EE4D}" srcOrd="0" destOrd="0" presId="urn:microsoft.com/office/officeart/2005/8/layout/hList3"/>
    <dgm:cxn modelId="{9EB38744-6559-463C-858C-B98476D1767E}" type="presParOf" srcId="{F54E620E-4129-4CE6-84AB-C2CED96E4801}" destId="{3843677F-43F4-4504-B20D-891930B5AAF1}" srcOrd="1" destOrd="0" presId="urn:microsoft.com/office/officeart/2005/8/layout/hList3"/>
    <dgm:cxn modelId="{5A8F0F86-1D44-4E39-8FFF-9F86266B27E8}" type="presParOf" srcId="{3843677F-43F4-4504-B20D-891930B5AAF1}" destId="{0D22C73C-9450-4641-92EF-B0E4052B25FB}" srcOrd="0" destOrd="0" presId="urn:microsoft.com/office/officeart/2005/8/layout/hList3"/>
    <dgm:cxn modelId="{75F80926-D2EB-41DC-B1DF-ED3E1211400B}" type="presParOf" srcId="{3843677F-43F4-4504-B20D-891930B5AAF1}" destId="{D7C631DB-0855-47F7-8447-C475A23596D0}" srcOrd="1" destOrd="0" presId="urn:microsoft.com/office/officeart/2005/8/layout/hList3"/>
    <dgm:cxn modelId="{A391C19E-B129-4C73-A699-56148A4F631E}" type="presParOf" srcId="{3843677F-43F4-4504-B20D-891930B5AAF1}" destId="{53A279DA-9763-4B60-BE2F-597E3A1CCB6A}" srcOrd="2" destOrd="0" presId="urn:microsoft.com/office/officeart/2005/8/layout/hList3"/>
    <dgm:cxn modelId="{1DCB1326-D742-422D-806A-C5C6634575B9}" type="presParOf" srcId="{3843677F-43F4-4504-B20D-891930B5AAF1}" destId="{C5D013A8-F520-4879-91A4-1B26311B821A}" srcOrd="3" destOrd="0" presId="urn:microsoft.com/office/officeart/2005/8/layout/hList3"/>
    <dgm:cxn modelId="{E595FD3B-736B-46CC-96DA-1601B4D98E7B}" type="presParOf" srcId="{F54E620E-4129-4CE6-84AB-C2CED96E4801}" destId="{F2EDC6FB-8DA0-4EA1-BAAA-58C30FDC8489}"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3EDAAA-30F2-4BCD-87AA-34B88E6CCD6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139D28A3-50A1-47D9-B779-87D5051CC44E}">
      <dgm:prSet phldrT="[Text]"/>
      <dgm:spPr>
        <a:solidFill>
          <a:schemeClr val="bg1"/>
        </a:solidFill>
      </dgm:spPr>
      <dgm:t>
        <a:bodyPr/>
        <a:lstStyle/>
        <a:p>
          <a:r>
            <a:rPr lang="en-US" b="1" dirty="0">
              <a:solidFill>
                <a:schemeClr val="accent1">
                  <a:lumMod val="75000"/>
                </a:schemeClr>
              </a:solidFill>
            </a:rPr>
            <a:t>Detecting Weather Extremes</a:t>
          </a:r>
          <a:endParaRPr lang="en-US" dirty="0">
            <a:solidFill>
              <a:schemeClr val="accent1">
                <a:lumMod val="75000"/>
              </a:schemeClr>
            </a:solidFill>
          </a:endParaRPr>
        </a:p>
      </dgm:t>
    </dgm:pt>
    <dgm:pt modelId="{38BABA05-55ED-4FC3-90E7-67D9787FABF8}" type="parTrans" cxnId="{434955F3-EF62-4E75-BB78-0F27DE58ABCF}">
      <dgm:prSet/>
      <dgm:spPr/>
      <dgm:t>
        <a:bodyPr/>
        <a:lstStyle/>
        <a:p>
          <a:endParaRPr lang="en-US"/>
        </a:p>
      </dgm:t>
    </dgm:pt>
    <dgm:pt modelId="{167BD706-9E69-4CE2-88AF-34FC55893DB1}" type="sibTrans" cxnId="{434955F3-EF62-4E75-BB78-0F27DE58ABCF}">
      <dgm:prSet/>
      <dgm:spPr/>
      <dgm:t>
        <a:bodyPr/>
        <a:lstStyle/>
        <a:p>
          <a:endParaRPr lang="en-US"/>
        </a:p>
      </dgm:t>
    </dgm:pt>
    <dgm:pt modelId="{80250C58-2200-4A43-88D3-514558903687}">
      <dgm:prSet phldrT="[Text]" custT="1"/>
      <dgm:spPr/>
      <dgm:t>
        <a:bodyPr/>
        <a:lstStyle/>
        <a:p>
          <a:r>
            <a:rPr lang="en-US" sz="1200" dirty="0">
              <a:latin typeface="Arial Nova" panose="020B0504020202020204" pitchFamily="34" charset="0"/>
            </a:rPr>
            <a:t>Suggested use of anomaly detection models like Isolation Forests and LOF.</a:t>
          </a:r>
        </a:p>
      </dgm:t>
    </dgm:pt>
    <dgm:pt modelId="{70EE5667-3E9A-479A-827B-B6670C53D452}" type="parTrans" cxnId="{9170C08B-81E3-4E00-8BF2-62173228544D}">
      <dgm:prSet/>
      <dgm:spPr/>
      <dgm:t>
        <a:bodyPr/>
        <a:lstStyle/>
        <a:p>
          <a:endParaRPr lang="en-US"/>
        </a:p>
      </dgm:t>
    </dgm:pt>
    <dgm:pt modelId="{9F13FDF1-9005-4EFB-B216-301F40BBFAD1}" type="sibTrans" cxnId="{9170C08B-81E3-4E00-8BF2-62173228544D}">
      <dgm:prSet/>
      <dgm:spPr/>
      <dgm:t>
        <a:bodyPr/>
        <a:lstStyle/>
        <a:p>
          <a:endParaRPr lang="en-US"/>
        </a:p>
      </dgm:t>
    </dgm:pt>
    <dgm:pt modelId="{7FCF148B-0FF1-427D-B8B9-3B6E7E6316DD}">
      <dgm:prSet phldrT="[Text]" custT="1"/>
      <dgm:spPr/>
      <dgm:t>
        <a:bodyPr/>
        <a:lstStyle/>
        <a:p>
          <a:r>
            <a:rPr lang="en-US" sz="1200" dirty="0">
              <a:latin typeface="Arial Nova" panose="020B0504020202020204" pitchFamily="34" charset="0"/>
            </a:rPr>
            <a:t>Potential to augment datasets with GANs for improved anomaly detection.</a:t>
          </a:r>
        </a:p>
      </dgm:t>
    </dgm:pt>
    <dgm:pt modelId="{335E1DA5-7F3C-446A-9219-191E369113EC}" type="parTrans" cxnId="{8508C6D5-4E68-4BF6-8C53-C1817485FE5A}">
      <dgm:prSet/>
      <dgm:spPr/>
      <dgm:t>
        <a:bodyPr/>
        <a:lstStyle/>
        <a:p>
          <a:endParaRPr lang="en-US"/>
        </a:p>
      </dgm:t>
    </dgm:pt>
    <dgm:pt modelId="{2D767C22-D559-4039-A7F6-55265127493A}" type="sibTrans" cxnId="{8508C6D5-4E68-4BF6-8C53-C1817485FE5A}">
      <dgm:prSet/>
      <dgm:spPr/>
      <dgm:t>
        <a:bodyPr/>
        <a:lstStyle/>
        <a:p>
          <a:endParaRPr lang="en-US"/>
        </a:p>
      </dgm:t>
    </dgm:pt>
    <dgm:pt modelId="{BF59897A-C372-41B5-AB1C-7192EE77B942}">
      <dgm:prSet phldrT="[Text]"/>
      <dgm:spPr>
        <a:solidFill>
          <a:schemeClr val="bg1"/>
        </a:solidFill>
      </dgm:spPr>
      <dgm:t>
        <a:bodyPr/>
        <a:lstStyle/>
        <a:p>
          <a:r>
            <a:rPr lang="en-US" b="1" dirty="0">
              <a:solidFill>
                <a:schemeClr val="accent1">
                  <a:lumMod val="75000"/>
                </a:schemeClr>
              </a:solidFill>
            </a:rPr>
            <a:t>Predicting Future Weather Patterns</a:t>
          </a:r>
          <a:endParaRPr lang="en-US" dirty="0">
            <a:solidFill>
              <a:schemeClr val="accent1">
                <a:lumMod val="75000"/>
              </a:schemeClr>
            </a:solidFill>
          </a:endParaRPr>
        </a:p>
      </dgm:t>
    </dgm:pt>
    <dgm:pt modelId="{497FD9D3-9DF7-43E7-B38C-977C21AF7AFF}" type="parTrans" cxnId="{5C4F8981-548B-4A6C-9109-1263FA8E840A}">
      <dgm:prSet/>
      <dgm:spPr/>
      <dgm:t>
        <a:bodyPr/>
        <a:lstStyle/>
        <a:p>
          <a:endParaRPr lang="en-US"/>
        </a:p>
      </dgm:t>
    </dgm:pt>
    <dgm:pt modelId="{5EE42AB8-DC47-4C8A-B86E-D7AEF8B4C822}" type="sibTrans" cxnId="{5C4F8981-548B-4A6C-9109-1263FA8E840A}">
      <dgm:prSet/>
      <dgm:spPr/>
      <dgm:t>
        <a:bodyPr/>
        <a:lstStyle/>
        <a:p>
          <a:endParaRPr lang="en-US"/>
        </a:p>
      </dgm:t>
    </dgm:pt>
    <dgm:pt modelId="{2213A8D5-9B54-4615-BF83-44AC824A9CC5}">
      <dgm:prSet phldrT="[Text]" custT="1"/>
      <dgm:spPr/>
      <dgm:t>
        <a:bodyPr/>
        <a:lstStyle/>
        <a:p>
          <a:r>
            <a:rPr lang="en-US" sz="1200" dirty="0">
              <a:latin typeface="Arial Nova" panose="020B0504020202020204" pitchFamily="34" charset="0"/>
            </a:rPr>
            <a:t>Suggested time series forecasting models include LSTM, Prophet, and GRU.</a:t>
          </a:r>
        </a:p>
      </dgm:t>
    </dgm:pt>
    <dgm:pt modelId="{475E4E1E-AC04-46CF-B33F-E5E0B0F0004D}" type="parTrans" cxnId="{D4CE8361-7BEA-4EA0-9AB1-9253A8C15A3B}">
      <dgm:prSet/>
      <dgm:spPr/>
      <dgm:t>
        <a:bodyPr/>
        <a:lstStyle/>
        <a:p>
          <a:endParaRPr lang="en-US"/>
        </a:p>
      </dgm:t>
    </dgm:pt>
    <dgm:pt modelId="{48C30972-DF38-40D0-BE18-6D7056EDBEDA}" type="sibTrans" cxnId="{D4CE8361-7BEA-4EA0-9AB1-9253A8C15A3B}">
      <dgm:prSet/>
      <dgm:spPr/>
      <dgm:t>
        <a:bodyPr/>
        <a:lstStyle/>
        <a:p>
          <a:endParaRPr lang="en-US"/>
        </a:p>
      </dgm:t>
    </dgm:pt>
    <dgm:pt modelId="{7D47E103-1DF1-4749-A0B6-4195D5DFA10D}">
      <dgm:prSet phldrT="[Text]" custT="1"/>
      <dgm:spPr/>
      <dgm:t>
        <a:bodyPr/>
        <a:lstStyle/>
        <a:p>
          <a:r>
            <a:rPr lang="en-US" sz="1200" dirty="0">
              <a:latin typeface="Arial Nova" panose="020B0504020202020204" pitchFamily="34" charset="0"/>
            </a:rPr>
            <a:t>Neural Architecture Search (NAS) recommended to optimize model architectures.</a:t>
          </a:r>
        </a:p>
      </dgm:t>
    </dgm:pt>
    <dgm:pt modelId="{7B908A6F-DC21-41B8-8CD7-D7884E0A1C4A}" type="parTrans" cxnId="{2BDE8B53-90DC-4D72-A160-60FE03779E53}">
      <dgm:prSet/>
      <dgm:spPr/>
      <dgm:t>
        <a:bodyPr/>
        <a:lstStyle/>
        <a:p>
          <a:endParaRPr lang="en-US"/>
        </a:p>
      </dgm:t>
    </dgm:pt>
    <dgm:pt modelId="{206DC802-FF47-434D-B82F-79186737732C}" type="sibTrans" cxnId="{2BDE8B53-90DC-4D72-A160-60FE03779E53}">
      <dgm:prSet/>
      <dgm:spPr/>
      <dgm:t>
        <a:bodyPr/>
        <a:lstStyle/>
        <a:p>
          <a:endParaRPr lang="en-US"/>
        </a:p>
      </dgm:t>
    </dgm:pt>
    <dgm:pt modelId="{492AE97A-CCA4-4481-BCDB-0D571519ED21}">
      <dgm:prSet phldrT="[Text]"/>
      <dgm:spPr>
        <a:solidFill>
          <a:schemeClr val="bg1"/>
        </a:solidFill>
      </dgm:spPr>
      <dgm:t>
        <a:bodyPr/>
        <a:lstStyle/>
        <a:p>
          <a:r>
            <a:rPr lang="en-US" b="1" dirty="0">
              <a:solidFill>
                <a:schemeClr val="accent1">
                  <a:lumMod val="75000"/>
                </a:schemeClr>
              </a:solidFill>
            </a:rPr>
            <a:t>Identifying Safe Living Locations</a:t>
          </a:r>
          <a:endParaRPr lang="en-US" dirty="0">
            <a:solidFill>
              <a:schemeClr val="accent1">
                <a:lumMod val="75000"/>
              </a:schemeClr>
            </a:solidFill>
          </a:endParaRPr>
        </a:p>
      </dgm:t>
    </dgm:pt>
    <dgm:pt modelId="{F4FA862A-22F5-41C4-B63B-5CB41A8308B4}" type="parTrans" cxnId="{7D341767-1FB8-4F39-BDD2-2A2EB614A918}">
      <dgm:prSet/>
      <dgm:spPr/>
      <dgm:t>
        <a:bodyPr/>
        <a:lstStyle/>
        <a:p>
          <a:endParaRPr lang="en-US"/>
        </a:p>
      </dgm:t>
    </dgm:pt>
    <dgm:pt modelId="{A527FF93-6949-40BB-964B-3AA8FCC4C54D}" type="sibTrans" cxnId="{7D341767-1FB8-4F39-BDD2-2A2EB614A918}">
      <dgm:prSet/>
      <dgm:spPr/>
      <dgm:t>
        <a:bodyPr/>
        <a:lstStyle/>
        <a:p>
          <a:endParaRPr lang="en-US"/>
        </a:p>
      </dgm:t>
    </dgm:pt>
    <dgm:pt modelId="{CD7E89D2-4887-44E2-BA51-A8A2C798D149}">
      <dgm:prSet phldrT="[Text]" custT="1"/>
      <dgm:spPr/>
      <dgm:t>
        <a:bodyPr/>
        <a:lstStyle/>
        <a:p>
          <a:r>
            <a:rPr lang="en-US" sz="1200" dirty="0">
              <a:latin typeface="Arial Nova" panose="020B0504020202020204" pitchFamily="34" charset="0"/>
            </a:rPr>
            <a:t>Proposed use of Random Forests, Gradient Boosting Machines, and ensemble methods.</a:t>
          </a:r>
        </a:p>
      </dgm:t>
    </dgm:pt>
    <dgm:pt modelId="{17490F06-F165-4424-98F0-C61803516BC3}" type="parTrans" cxnId="{D01E6BA4-BD87-4E7E-9B05-EF827A130A78}">
      <dgm:prSet/>
      <dgm:spPr/>
      <dgm:t>
        <a:bodyPr/>
        <a:lstStyle/>
        <a:p>
          <a:endParaRPr lang="en-US"/>
        </a:p>
      </dgm:t>
    </dgm:pt>
    <dgm:pt modelId="{13054C68-6AEC-4BFD-B737-F4AAFD7205EE}" type="sibTrans" cxnId="{D01E6BA4-BD87-4E7E-9B05-EF827A130A78}">
      <dgm:prSet/>
      <dgm:spPr/>
      <dgm:t>
        <a:bodyPr/>
        <a:lstStyle/>
        <a:p>
          <a:endParaRPr lang="en-US"/>
        </a:p>
      </dgm:t>
    </dgm:pt>
    <dgm:pt modelId="{CCF20F5D-8D6A-4E2B-A11B-C5DD88596975}">
      <dgm:prSet phldrT="[Text]" custT="1"/>
      <dgm:spPr/>
      <dgm:t>
        <a:bodyPr/>
        <a:lstStyle/>
        <a:p>
          <a:r>
            <a:rPr lang="en-US" sz="1200" dirty="0">
              <a:latin typeface="Arial Nova" panose="020B0504020202020204" pitchFamily="34" charset="0"/>
            </a:rPr>
            <a:t>Integration of socio-economic data for comprehensive safety analysis.</a:t>
          </a:r>
        </a:p>
      </dgm:t>
    </dgm:pt>
    <dgm:pt modelId="{EE182FB5-74A7-4C59-B5BE-4052B034F75C}" type="parTrans" cxnId="{7EC01E97-1DCA-4100-B790-68DEEB53A813}">
      <dgm:prSet/>
      <dgm:spPr/>
      <dgm:t>
        <a:bodyPr/>
        <a:lstStyle/>
        <a:p>
          <a:endParaRPr lang="en-US"/>
        </a:p>
      </dgm:t>
    </dgm:pt>
    <dgm:pt modelId="{4E567D49-0388-4CCC-98CD-64B208980C34}" type="sibTrans" cxnId="{7EC01E97-1DCA-4100-B790-68DEEB53A813}">
      <dgm:prSet/>
      <dgm:spPr/>
      <dgm:t>
        <a:bodyPr/>
        <a:lstStyle/>
        <a:p>
          <a:endParaRPr lang="en-US"/>
        </a:p>
      </dgm:t>
    </dgm:pt>
    <dgm:pt modelId="{74A38138-E80B-45FB-91E5-846AA5CBA4E6}" type="pres">
      <dgm:prSet presAssocID="{963EDAAA-30F2-4BCD-87AA-34B88E6CCD62}" presName="theList" presStyleCnt="0">
        <dgm:presLayoutVars>
          <dgm:dir/>
          <dgm:animLvl val="lvl"/>
          <dgm:resizeHandles val="exact"/>
        </dgm:presLayoutVars>
      </dgm:prSet>
      <dgm:spPr/>
    </dgm:pt>
    <dgm:pt modelId="{B41DDF4B-D71A-4631-97C5-69E42C78E0CA}" type="pres">
      <dgm:prSet presAssocID="{139D28A3-50A1-47D9-B779-87D5051CC44E}" presName="compNode" presStyleCnt="0"/>
      <dgm:spPr/>
    </dgm:pt>
    <dgm:pt modelId="{4C515B49-B3A2-4AFF-B33C-39203B71F6AE}" type="pres">
      <dgm:prSet presAssocID="{139D28A3-50A1-47D9-B779-87D5051CC44E}" presName="aNode" presStyleLbl="bgShp" presStyleIdx="0" presStyleCnt="3"/>
      <dgm:spPr/>
    </dgm:pt>
    <dgm:pt modelId="{2C29584B-F26F-47C8-A8AE-DB2ED99BAB0E}" type="pres">
      <dgm:prSet presAssocID="{139D28A3-50A1-47D9-B779-87D5051CC44E}" presName="textNode" presStyleLbl="bgShp" presStyleIdx="0" presStyleCnt="3"/>
      <dgm:spPr/>
    </dgm:pt>
    <dgm:pt modelId="{8F01CD46-46CA-4CF2-854B-A7915A53BA32}" type="pres">
      <dgm:prSet presAssocID="{139D28A3-50A1-47D9-B779-87D5051CC44E}" presName="compChildNode" presStyleCnt="0"/>
      <dgm:spPr/>
    </dgm:pt>
    <dgm:pt modelId="{4CC9A6DD-184A-4FF7-B730-B9873E499ED9}" type="pres">
      <dgm:prSet presAssocID="{139D28A3-50A1-47D9-B779-87D5051CC44E}" presName="theInnerList" presStyleCnt="0"/>
      <dgm:spPr/>
    </dgm:pt>
    <dgm:pt modelId="{B9B8A308-9CDD-438E-9654-3C1DC2468E91}" type="pres">
      <dgm:prSet presAssocID="{80250C58-2200-4A43-88D3-514558903687}" presName="childNode" presStyleLbl="node1" presStyleIdx="0" presStyleCnt="6" custScaleX="114573" custScaleY="2000000" custLinFactY="-58750" custLinFactNeighborX="-746" custLinFactNeighborY="-100000">
        <dgm:presLayoutVars>
          <dgm:bulletEnabled val="1"/>
        </dgm:presLayoutVars>
      </dgm:prSet>
      <dgm:spPr>
        <a:prstGeom prst="roundRect">
          <a:avLst/>
        </a:prstGeom>
      </dgm:spPr>
    </dgm:pt>
    <dgm:pt modelId="{98BCC456-7287-44DD-BBBC-90AF0525D8A5}" type="pres">
      <dgm:prSet presAssocID="{80250C58-2200-4A43-88D3-514558903687}" presName="aSpace2" presStyleCnt="0"/>
      <dgm:spPr/>
    </dgm:pt>
    <dgm:pt modelId="{0CB0CA7C-7759-458C-9FBA-3462F49017D4}" type="pres">
      <dgm:prSet presAssocID="{7FCF148B-0FF1-427D-B8B9-3B6E7E6316DD}" presName="childNode" presStyleLbl="node1" presStyleIdx="1" presStyleCnt="6" custScaleX="114573" custScaleY="2000000" custLinFactY="-58750" custLinFactNeighborX="-746" custLinFactNeighborY="-100000">
        <dgm:presLayoutVars>
          <dgm:bulletEnabled val="1"/>
        </dgm:presLayoutVars>
      </dgm:prSet>
      <dgm:spPr>
        <a:prstGeom prst="roundRect">
          <a:avLst/>
        </a:prstGeom>
      </dgm:spPr>
    </dgm:pt>
    <dgm:pt modelId="{ABA1065C-27E8-4650-A25A-772309EFCC00}" type="pres">
      <dgm:prSet presAssocID="{139D28A3-50A1-47D9-B779-87D5051CC44E}" presName="aSpace" presStyleCnt="0"/>
      <dgm:spPr/>
    </dgm:pt>
    <dgm:pt modelId="{0DC1611A-3C92-47ED-B243-365E09774107}" type="pres">
      <dgm:prSet presAssocID="{BF59897A-C372-41B5-AB1C-7192EE77B942}" presName="compNode" presStyleCnt="0"/>
      <dgm:spPr/>
    </dgm:pt>
    <dgm:pt modelId="{35E82C2B-F8FE-4071-AE6E-7B4E6AE54CB0}" type="pres">
      <dgm:prSet presAssocID="{BF59897A-C372-41B5-AB1C-7192EE77B942}" presName="aNode" presStyleLbl="bgShp" presStyleIdx="1" presStyleCnt="3"/>
      <dgm:spPr/>
    </dgm:pt>
    <dgm:pt modelId="{F8999D13-8298-4CE9-B13D-014EA8222C71}" type="pres">
      <dgm:prSet presAssocID="{BF59897A-C372-41B5-AB1C-7192EE77B942}" presName="textNode" presStyleLbl="bgShp" presStyleIdx="1" presStyleCnt="3"/>
      <dgm:spPr/>
    </dgm:pt>
    <dgm:pt modelId="{F513B9F9-9521-4D99-8240-1327661D09A9}" type="pres">
      <dgm:prSet presAssocID="{BF59897A-C372-41B5-AB1C-7192EE77B942}" presName="compChildNode" presStyleCnt="0"/>
      <dgm:spPr/>
    </dgm:pt>
    <dgm:pt modelId="{3D1B1DB7-4589-4B73-8664-F27848E65A02}" type="pres">
      <dgm:prSet presAssocID="{BF59897A-C372-41B5-AB1C-7192EE77B942}" presName="theInnerList" presStyleCnt="0"/>
      <dgm:spPr/>
    </dgm:pt>
    <dgm:pt modelId="{A63DD694-8033-4E5D-99A5-93EE9270E51D}" type="pres">
      <dgm:prSet presAssocID="{2213A8D5-9B54-4615-BF83-44AC824A9CC5}" presName="childNode" presStyleLbl="node1" presStyleIdx="2" presStyleCnt="6" custScaleX="114573" custScaleY="2000000" custLinFactY="-58750" custLinFactNeighborX="-746" custLinFactNeighborY="-100000">
        <dgm:presLayoutVars>
          <dgm:bulletEnabled val="1"/>
        </dgm:presLayoutVars>
      </dgm:prSet>
      <dgm:spPr>
        <a:prstGeom prst="roundRect">
          <a:avLst/>
        </a:prstGeom>
      </dgm:spPr>
    </dgm:pt>
    <dgm:pt modelId="{32B96A62-315C-48DC-AD6D-C87F9E54710E}" type="pres">
      <dgm:prSet presAssocID="{2213A8D5-9B54-4615-BF83-44AC824A9CC5}" presName="aSpace2" presStyleCnt="0"/>
      <dgm:spPr/>
    </dgm:pt>
    <dgm:pt modelId="{A757E2AB-F300-4CD5-9EB6-E5712C57328D}" type="pres">
      <dgm:prSet presAssocID="{7D47E103-1DF1-4749-A0B6-4195D5DFA10D}" presName="childNode" presStyleLbl="node1" presStyleIdx="3" presStyleCnt="6" custScaleX="114573" custScaleY="2000000" custLinFactY="-58750" custLinFactNeighborX="-746" custLinFactNeighborY="-100000">
        <dgm:presLayoutVars>
          <dgm:bulletEnabled val="1"/>
        </dgm:presLayoutVars>
      </dgm:prSet>
      <dgm:spPr>
        <a:prstGeom prst="roundRect">
          <a:avLst/>
        </a:prstGeom>
      </dgm:spPr>
    </dgm:pt>
    <dgm:pt modelId="{FD0A7D10-D9FB-4DA3-9E02-D79FF5C44472}" type="pres">
      <dgm:prSet presAssocID="{BF59897A-C372-41B5-AB1C-7192EE77B942}" presName="aSpace" presStyleCnt="0"/>
      <dgm:spPr/>
    </dgm:pt>
    <dgm:pt modelId="{85BE6E60-5D00-466E-BC79-EB2F443EA56C}" type="pres">
      <dgm:prSet presAssocID="{492AE97A-CCA4-4481-BCDB-0D571519ED21}" presName="compNode" presStyleCnt="0"/>
      <dgm:spPr/>
    </dgm:pt>
    <dgm:pt modelId="{86B7882E-A6A3-4A2B-AC00-39D5193F8E84}" type="pres">
      <dgm:prSet presAssocID="{492AE97A-CCA4-4481-BCDB-0D571519ED21}" presName="aNode" presStyleLbl="bgShp" presStyleIdx="2" presStyleCnt="3"/>
      <dgm:spPr/>
    </dgm:pt>
    <dgm:pt modelId="{B90E1BF7-4994-458B-8E64-AB26BDB48147}" type="pres">
      <dgm:prSet presAssocID="{492AE97A-CCA4-4481-BCDB-0D571519ED21}" presName="textNode" presStyleLbl="bgShp" presStyleIdx="2" presStyleCnt="3"/>
      <dgm:spPr/>
    </dgm:pt>
    <dgm:pt modelId="{9FA6E1E8-026D-4DF2-A41F-2C91E243CDC2}" type="pres">
      <dgm:prSet presAssocID="{492AE97A-CCA4-4481-BCDB-0D571519ED21}" presName="compChildNode" presStyleCnt="0"/>
      <dgm:spPr/>
    </dgm:pt>
    <dgm:pt modelId="{04ED02D8-B6FC-44AD-A667-7AFE059825EA}" type="pres">
      <dgm:prSet presAssocID="{492AE97A-CCA4-4481-BCDB-0D571519ED21}" presName="theInnerList" presStyleCnt="0"/>
      <dgm:spPr/>
    </dgm:pt>
    <dgm:pt modelId="{7E981823-A825-498C-8B1C-D74974A4D0F8}" type="pres">
      <dgm:prSet presAssocID="{CD7E89D2-4887-44E2-BA51-A8A2C798D149}" presName="childNode" presStyleLbl="node1" presStyleIdx="4" presStyleCnt="6" custScaleX="114573" custScaleY="2000000" custLinFactY="-58750" custLinFactNeighborX="-746" custLinFactNeighborY="-100000">
        <dgm:presLayoutVars>
          <dgm:bulletEnabled val="1"/>
        </dgm:presLayoutVars>
      </dgm:prSet>
      <dgm:spPr>
        <a:prstGeom prst="roundRect">
          <a:avLst/>
        </a:prstGeom>
      </dgm:spPr>
    </dgm:pt>
    <dgm:pt modelId="{0F4F0053-00E1-412F-844C-4AB2B51D1DBC}" type="pres">
      <dgm:prSet presAssocID="{CD7E89D2-4887-44E2-BA51-A8A2C798D149}" presName="aSpace2" presStyleCnt="0"/>
      <dgm:spPr/>
    </dgm:pt>
    <dgm:pt modelId="{21EFB42F-A0B3-46F5-94D8-78442B1ADE95}" type="pres">
      <dgm:prSet presAssocID="{CCF20F5D-8D6A-4E2B-A11B-C5DD88596975}" presName="childNode" presStyleLbl="node1" presStyleIdx="5" presStyleCnt="6" custScaleX="114573" custScaleY="2000000" custLinFactY="-58750" custLinFactNeighborX="-746" custLinFactNeighborY="-100000">
        <dgm:presLayoutVars>
          <dgm:bulletEnabled val="1"/>
        </dgm:presLayoutVars>
      </dgm:prSet>
      <dgm:spPr>
        <a:prstGeom prst="roundRect">
          <a:avLst/>
        </a:prstGeom>
      </dgm:spPr>
    </dgm:pt>
  </dgm:ptLst>
  <dgm:cxnLst>
    <dgm:cxn modelId="{52F94F18-5EF6-48F1-8889-D84BA55F9204}" type="presOf" srcId="{BF59897A-C372-41B5-AB1C-7192EE77B942}" destId="{35E82C2B-F8FE-4071-AE6E-7B4E6AE54CB0}" srcOrd="0" destOrd="0" presId="urn:microsoft.com/office/officeart/2005/8/layout/lProcess2"/>
    <dgm:cxn modelId="{CB7AA23C-A042-4DAA-ADAA-BDA30F4E6B08}" type="presOf" srcId="{492AE97A-CCA4-4481-BCDB-0D571519ED21}" destId="{B90E1BF7-4994-458B-8E64-AB26BDB48147}" srcOrd="1" destOrd="0" presId="urn:microsoft.com/office/officeart/2005/8/layout/lProcess2"/>
    <dgm:cxn modelId="{96C6E03D-AAA1-4CD3-9579-2EDECB00F725}" type="presOf" srcId="{CCF20F5D-8D6A-4E2B-A11B-C5DD88596975}" destId="{21EFB42F-A0B3-46F5-94D8-78442B1ADE95}" srcOrd="0" destOrd="0" presId="urn:microsoft.com/office/officeart/2005/8/layout/lProcess2"/>
    <dgm:cxn modelId="{92C73E5F-D945-4548-838E-0DE3FABF38EE}" type="presOf" srcId="{7FCF148B-0FF1-427D-B8B9-3B6E7E6316DD}" destId="{0CB0CA7C-7759-458C-9FBA-3462F49017D4}" srcOrd="0" destOrd="0" presId="urn:microsoft.com/office/officeart/2005/8/layout/lProcess2"/>
    <dgm:cxn modelId="{D4CE8361-7BEA-4EA0-9AB1-9253A8C15A3B}" srcId="{BF59897A-C372-41B5-AB1C-7192EE77B942}" destId="{2213A8D5-9B54-4615-BF83-44AC824A9CC5}" srcOrd="0" destOrd="0" parTransId="{475E4E1E-AC04-46CF-B33F-E5E0B0F0004D}" sibTransId="{48C30972-DF38-40D0-BE18-6D7056EDBEDA}"/>
    <dgm:cxn modelId="{7D341767-1FB8-4F39-BDD2-2A2EB614A918}" srcId="{963EDAAA-30F2-4BCD-87AA-34B88E6CCD62}" destId="{492AE97A-CCA4-4481-BCDB-0D571519ED21}" srcOrd="2" destOrd="0" parTransId="{F4FA862A-22F5-41C4-B63B-5CB41A8308B4}" sibTransId="{A527FF93-6949-40BB-964B-3AA8FCC4C54D}"/>
    <dgm:cxn modelId="{C6411D6C-40FE-4564-8E94-D218BAF4B259}" type="presOf" srcId="{7D47E103-1DF1-4749-A0B6-4195D5DFA10D}" destId="{A757E2AB-F300-4CD5-9EB6-E5712C57328D}" srcOrd="0" destOrd="0" presId="urn:microsoft.com/office/officeart/2005/8/layout/lProcess2"/>
    <dgm:cxn modelId="{73BAAF72-5091-45DD-A35F-88F4948B5B6D}" type="presOf" srcId="{139D28A3-50A1-47D9-B779-87D5051CC44E}" destId="{2C29584B-F26F-47C8-A8AE-DB2ED99BAB0E}" srcOrd="1" destOrd="0" presId="urn:microsoft.com/office/officeart/2005/8/layout/lProcess2"/>
    <dgm:cxn modelId="{2BDE8B53-90DC-4D72-A160-60FE03779E53}" srcId="{BF59897A-C372-41B5-AB1C-7192EE77B942}" destId="{7D47E103-1DF1-4749-A0B6-4195D5DFA10D}" srcOrd="1" destOrd="0" parTransId="{7B908A6F-DC21-41B8-8CD7-D7884E0A1C4A}" sibTransId="{206DC802-FF47-434D-B82F-79186737732C}"/>
    <dgm:cxn modelId="{14C72377-B2BA-4D41-A436-C515E23F86D6}" type="presOf" srcId="{492AE97A-CCA4-4481-BCDB-0D571519ED21}" destId="{86B7882E-A6A3-4A2B-AC00-39D5193F8E84}" srcOrd="0" destOrd="0" presId="urn:microsoft.com/office/officeart/2005/8/layout/lProcess2"/>
    <dgm:cxn modelId="{5C4F8981-548B-4A6C-9109-1263FA8E840A}" srcId="{963EDAAA-30F2-4BCD-87AA-34B88E6CCD62}" destId="{BF59897A-C372-41B5-AB1C-7192EE77B942}" srcOrd="1" destOrd="0" parTransId="{497FD9D3-9DF7-43E7-B38C-977C21AF7AFF}" sibTransId="{5EE42AB8-DC47-4C8A-B86E-D7AEF8B4C822}"/>
    <dgm:cxn modelId="{872A0F84-69A0-4099-9CC7-39C6E08FA6F6}" type="presOf" srcId="{80250C58-2200-4A43-88D3-514558903687}" destId="{B9B8A308-9CDD-438E-9654-3C1DC2468E91}" srcOrd="0" destOrd="0" presId="urn:microsoft.com/office/officeart/2005/8/layout/lProcess2"/>
    <dgm:cxn modelId="{9170C08B-81E3-4E00-8BF2-62173228544D}" srcId="{139D28A3-50A1-47D9-B779-87D5051CC44E}" destId="{80250C58-2200-4A43-88D3-514558903687}" srcOrd="0" destOrd="0" parTransId="{70EE5667-3E9A-479A-827B-B6670C53D452}" sibTransId="{9F13FDF1-9005-4EFB-B216-301F40BBFAD1}"/>
    <dgm:cxn modelId="{B497F891-F373-40E9-A7F1-8B7D446A0FF3}" type="presOf" srcId="{139D28A3-50A1-47D9-B779-87D5051CC44E}" destId="{4C515B49-B3A2-4AFF-B33C-39203B71F6AE}" srcOrd="0" destOrd="0" presId="urn:microsoft.com/office/officeart/2005/8/layout/lProcess2"/>
    <dgm:cxn modelId="{7EC01E97-1DCA-4100-B790-68DEEB53A813}" srcId="{492AE97A-CCA4-4481-BCDB-0D571519ED21}" destId="{CCF20F5D-8D6A-4E2B-A11B-C5DD88596975}" srcOrd="1" destOrd="0" parTransId="{EE182FB5-74A7-4C59-B5BE-4052B034F75C}" sibTransId="{4E567D49-0388-4CCC-98CD-64B208980C34}"/>
    <dgm:cxn modelId="{C249EDA0-1F2D-4326-8AF8-5610E5756B1A}" type="presOf" srcId="{963EDAAA-30F2-4BCD-87AA-34B88E6CCD62}" destId="{74A38138-E80B-45FB-91E5-846AA5CBA4E6}" srcOrd="0" destOrd="0" presId="urn:microsoft.com/office/officeart/2005/8/layout/lProcess2"/>
    <dgm:cxn modelId="{D01E6BA4-BD87-4E7E-9B05-EF827A130A78}" srcId="{492AE97A-CCA4-4481-BCDB-0D571519ED21}" destId="{CD7E89D2-4887-44E2-BA51-A8A2C798D149}" srcOrd="0" destOrd="0" parTransId="{17490F06-F165-4424-98F0-C61803516BC3}" sibTransId="{13054C68-6AEC-4BFD-B737-F4AAFD7205EE}"/>
    <dgm:cxn modelId="{20EE26B8-BC53-4D76-84AB-56EB23F058EE}" type="presOf" srcId="{2213A8D5-9B54-4615-BF83-44AC824A9CC5}" destId="{A63DD694-8033-4E5D-99A5-93EE9270E51D}" srcOrd="0" destOrd="0" presId="urn:microsoft.com/office/officeart/2005/8/layout/lProcess2"/>
    <dgm:cxn modelId="{9118E6C2-E25A-4C56-A47A-5B97971F6C3D}" type="presOf" srcId="{CD7E89D2-4887-44E2-BA51-A8A2C798D149}" destId="{7E981823-A825-498C-8B1C-D74974A4D0F8}" srcOrd="0" destOrd="0" presId="urn:microsoft.com/office/officeart/2005/8/layout/lProcess2"/>
    <dgm:cxn modelId="{8508C6D5-4E68-4BF6-8C53-C1817485FE5A}" srcId="{139D28A3-50A1-47D9-B779-87D5051CC44E}" destId="{7FCF148B-0FF1-427D-B8B9-3B6E7E6316DD}" srcOrd="1" destOrd="0" parTransId="{335E1DA5-7F3C-446A-9219-191E369113EC}" sibTransId="{2D767C22-D559-4039-A7F6-55265127493A}"/>
    <dgm:cxn modelId="{23BE0BE9-6321-4ED9-A3B2-817F7CA5FF15}" type="presOf" srcId="{BF59897A-C372-41B5-AB1C-7192EE77B942}" destId="{F8999D13-8298-4CE9-B13D-014EA8222C71}" srcOrd="1" destOrd="0" presId="urn:microsoft.com/office/officeart/2005/8/layout/lProcess2"/>
    <dgm:cxn modelId="{434955F3-EF62-4E75-BB78-0F27DE58ABCF}" srcId="{963EDAAA-30F2-4BCD-87AA-34B88E6CCD62}" destId="{139D28A3-50A1-47D9-B779-87D5051CC44E}" srcOrd="0" destOrd="0" parTransId="{38BABA05-55ED-4FC3-90E7-67D9787FABF8}" sibTransId="{167BD706-9E69-4CE2-88AF-34FC55893DB1}"/>
    <dgm:cxn modelId="{AD9D694F-47BD-463C-B78C-F88A37D27C99}" type="presParOf" srcId="{74A38138-E80B-45FB-91E5-846AA5CBA4E6}" destId="{B41DDF4B-D71A-4631-97C5-69E42C78E0CA}" srcOrd="0" destOrd="0" presId="urn:microsoft.com/office/officeart/2005/8/layout/lProcess2"/>
    <dgm:cxn modelId="{FBB780B7-C1EB-4F0C-AEFF-036A0AD9567F}" type="presParOf" srcId="{B41DDF4B-D71A-4631-97C5-69E42C78E0CA}" destId="{4C515B49-B3A2-4AFF-B33C-39203B71F6AE}" srcOrd="0" destOrd="0" presId="urn:microsoft.com/office/officeart/2005/8/layout/lProcess2"/>
    <dgm:cxn modelId="{2D97A170-C210-4424-9D03-711166C83F90}" type="presParOf" srcId="{B41DDF4B-D71A-4631-97C5-69E42C78E0CA}" destId="{2C29584B-F26F-47C8-A8AE-DB2ED99BAB0E}" srcOrd="1" destOrd="0" presId="urn:microsoft.com/office/officeart/2005/8/layout/lProcess2"/>
    <dgm:cxn modelId="{9DFAE645-30D8-4BB0-BA2D-CD6EA885BC2F}" type="presParOf" srcId="{B41DDF4B-D71A-4631-97C5-69E42C78E0CA}" destId="{8F01CD46-46CA-4CF2-854B-A7915A53BA32}" srcOrd="2" destOrd="0" presId="urn:microsoft.com/office/officeart/2005/8/layout/lProcess2"/>
    <dgm:cxn modelId="{3DB7BC7A-C23F-4908-A991-4933BCAF0435}" type="presParOf" srcId="{8F01CD46-46CA-4CF2-854B-A7915A53BA32}" destId="{4CC9A6DD-184A-4FF7-B730-B9873E499ED9}" srcOrd="0" destOrd="0" presId="urn:microsoft.com/office/officeart/2005/8/layout/lProcess2"/>
    <dgm:cxn modelId="{147434BB-BCB8-458A-BD74-C99E5487B199}" type="presParOf" srcId="{4CC9A6DD-184A-4FF7-B730-B9873E499ED9}" destId="{B9B8A308-9CDD-438E-9654-3C1DC2468E91}" srcOrd="0" destOrd="0" presId="urn:microsoft.com/office/officeart/2005/8/layout/lProcess2"/>
    <dgm:cxn modelId="{53C6E7D9-77E1-4BC4-A2AA-34D15EDCB04D}" type="presParOf" srcId="{4CC9A6DD-184A-4FF7-B730-B9873E499ED9}" destId="{98BCC456-7287-44DD-BBBC-90AF0525D8A5}" srcOrd="1" destOrd="0" presId="urn:microsoft.com/office/officeart/2005/8/layout/lProcess2"/>
    <dgm:cxn modelId="{7362D3BC-864F-4E60-AB9E-3BD10C1135EF}" type="presParOf" srcId="{4CC9A6DD-184A-4FF7-B730-B9873E499ED9}" destId="{0CB0CA7C-7759-458C-9FBA-3462F49017D4}" srcOrd="2" destOrd="0" presId="urn:microsoft.com/office/officeart/2005/8/layout/lProcess2"/>
    <dgm:cxn modelId="{AE21CDFF-816F-4214-9CAE-22938F604E61}" type="presParOf" srcId="{74A38138-E80B-45FB-91E5-846AA5CBA4E6}" destId="{ABA1065C-27E8-4650-A25A-772309EFCC00}" srcOrd="1" destOrd="0" presId="urn:microsoft.com/office/officeart/2005/8/layout/lProcess2"/>
    <dgm:cxn modelId="{C4BAAE47-41A9-4931-AB4C-A8652A942B46}" type="presParOf" srcId="{74A38138-E80B-45FB-91E5-846AA5CBA4E6}" destId="{0DC1611A-3C92-47ED-B243-365E09774107}" srcOrd="2" destOrd="0" presId="urn:microsoft.com/office/officeart/2005/8/layout/lProcess2"/>
    <dgm:cxn modelId="{2EB111D4-A3C9-4D00-B85F-3E0A2B4BA734}" type="presParOf" srcId="{0DC1611A-3C92-47ED-B243-365E09774107}" destId="{35E82C2B-F8FE-4071-AE6E-7B4E6AE54CB0}" srcOrd="0" destOrd="0" presId="urn:microsoft.com/office/officeart/2005/8/layout/lProcess2"/>
    <dgm:cxn modelId="{528DC359-6347-4C3B-8B1E-424C746B08F1}" type="presParOf" srcId="{0DC1611A-3C92-47ED-B243-365E09774107}" destId="{F8999D13-8298-4CE9-B13D-014EA8222C71}" srcOrd="1" destOrd="0" presId="urn:microsoft.com/office/officeart/2005/8/layout/lProcess2"/>
    <dgm:cxn modelId="{19DE901D-FF74-4B27-8599-3799FF02CAC9}" type="presParOf" srcId="{0DC1611A-3C92-47ED-B243-365E09774107}" destId="{F513B9F9-9521-4D99-8240-1327661D09A9}" srcOrd="2" destOrd="0" presId="urn:microsoft.com/office/officeart/2005/8/layout/lProcess2"/>
    <dgm:cxn modelId="{AD8FF522-46DB-4E06-88D4-2541FE39B3E0}" type="presParOf" srcId="{F513B9F9-9521-4D99-8240-1327661D09A9}" destId="{3D1B1DB7-4589-4B73-8664-F27848E65A02}" srcOrd="0" destOrd="0" presId="urn:microsoft.com/office/officeart/2005/8/layout/lProcess2"/>
    <dgm:cxn modelId="{15B26BEF-4E81-467A-B748-C3DD1B7C2E96}" type="presParOf" srcId="{3D1B1DB7-4589-4B73-8664-F27848E65A02}" destId="{A63DD694-8033-4E5D-99A5-93EE9270E51D}" srcOrd="0" destOrd="0" presId="urn:microsoft.com/office/officeart/2005/8/layout/lProcess2"/>
    <dgm:cxn modelId="{FAFA81E8-B80F-4522-BAFB-DFDC5721DFFC}" type="presParOf" srcId="{3D1B1DB7-4589-4B73-8664-F27848E65A02}" destId="{32B96A62-315C-48DC-AD6D-C87F9E54710E}" srcOrd="1" destOrd="0" presId="urn:microsoft.com/office/officeart/2005/8/layout/lProcess2"/>
    <dgm:cxn modelId="{5235F9A0-AD61-4F5E-90A4-456D5F07A4A4}" type="presParOf" srcId="{3D1B1DB7-4589-4B73-8664-F27848E65A02}" destId="{A757E2AB-F300-4CD5-9EB6-E5712C57328D}" srcOrd="2" destOrd="0" presId="urn:microsoft.com/office/officeart/2005/8/layout/lProcess2"/>
    <dgm:cxn modelId="{72E1A16F-743C-46CF-BCF6-BE817E66147B}" type="presParOf" srcId="{74A38138-E80B-45FB-91E5-846AA5CBA4E6}" destId="{FD0A7D10-D9FB-4DA3-9E02-D79FF5C44472}" srcOrd="3" destOrd="0" presId="urn:microsoft.com/office/officeart/2005/8/layout/lProcess2"/>
    <dgm:cxn modelId="{D7C5951B-D0A0-457B-B29C-76C35AE36F3A}" type="presParOf" srcId="{74A38138-E80B-45FB-91E5-846AA5CBA4E6}" destId="{85BE6E60-5D00-466E-BC79-EB2F443EA56C}" srcOrd="4" destOrd="0" presId="urn:microsoft.com/office/officeart/2005/8/layout/lProcess2"/>
    <dgm:cxn modelId="{5204F780-7F6B-4818-BD77-E941E23614AE}" type="presParOf" srcId="{85BE6E60-5D00-466E-BC79-EB2F443EA56C}" destId="{86B7882E-A6A3-4A2B-AC00-39D5193F8E84}" srcOrd="0" destOrd="0" presId="urn:microsoft.com/office/officeart/2005/8/layout/lProcess2"/>
    <dgm:cxn modelId="{DFA5D290-689E-4E3D-B1D2-016EB41DCE49}" type="presParOf" srcId="{85BE6E60-5D00-466E-BC79-EB2F443EA56C}" destId="{B90E1BF7-4994-458B-8E64-AB26BDB48147}" srcOrd="1" destOrd="0" presId="urn:microsoft.com/office/officeart/2005/8/layout/lProcess2"/>
    <dgm:cxn modelId="{0A74F9DA-0B03-4A8C-9A4F-BD6EC9D465C5}" type="presParOf" srcId="{85BE6E60-5D00-466E-BC79-EB2F443EA56C}" destId="{9FA6E1E8-026D-4DF2-A41F-2C91E243CDC2}" srcOrd="2" destOrd="0" presId="urn:microsoft.com/office/officeart/2005/8/layout/lProcess2"/>
    <dgm:cxn modelId="{7303CA97-A2B9-4128-ABB1-4164FCB14748}" type="presParOf" srcId="{9FA6E1E8-026D-4DF2-A41F-2C91E243CDC2}" destId="{04ED02D8-B6FC-44AD-A667-7AFE059825EA}" srcOrd="0" destOrd="0" presId="urn:microsoft.com/office/officeart/2005/8/layout/lProcess2"/>
    <dgm:cxn modelId="{5D80AA6B-2BBE-4851-A49E-038506408AD3}" type="presParOf" srcId="{04ED02D8-B6FC-44AD-A667-7AFE059825EA}" destId="{7E981823-A825-498C-8B1C-D74974A4D0F8}" srcOrd="0" destOrd="0" presId="urn:microsoft.com/office/officeart/2005/8/layout/lProcess2"/>
    <dgm:cxn modelId="{90B2401A-20BF-4B5C-B46F-C0882E876719}" type="presParOf" srcId="{04ED02D8-B6FC-44AD-A667-7AFE059825EA}" destId="{0F4F0053-00E1-412F-844C-4AB2B51D1DBC}" srcOrd="1" destOrd="0" presId="urn:microsoft.com/office/officeart/2005/8/layout/lProcess2"/>
    <dgm:cxn modelId="{80BAA9CB-0189-490B-B3BA-EFF628A11E81}" type="presParOf" srcId="{04ED02D8-B6FC-44AD-A667-7AFE059825EA}" destId="{21EFB42F-A0B3-46F5-94D8-78442B1ADE95}" srcOrd="2"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C271F3-3F9D-4100-BE33-939D31640FC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B0B1207-C056-411F-91C5-B431C15FBEDD}">
      <dgm:prSet phldrT="[Text]" custT="1"/>
      <dgm:spPr/>
      <dgm:t>
        <a:bodyPr/>
        <a:lstStyle/>
        <a:p>
          <a:r>
            <a:rPr lang="en-US" sz="1100" b="1"/>
            <a:t>Initial Model Testing</a:t>
          </a:r>
          <a:endParaRPr lang="en-US" sz="1100" dirty="0"/>
        </a:p>
      </dgm:t>
    </dgm:pt>
    <dgm:pt modelId="{A2CD9BFF-9D60-4679-AC25-123ED557E2DF}" type="parTrans" cxnId="{9431B86A-1F06-4F88-85A8-1A8B57FEF5ED}">
      <dgm:prSet/>
      <dgm:spPr/>
      <dgm:t>
        <a:bodyPr/>
        <a:lstStyle/>
        <a:p>
          <a:endParaRPr lang="en-US"/>
        </a:p>
      </dgm:t>
    </dgm:pt>
    <dgm:pt modelId="{6F276670-2714-45DA-8B97-7496DA6B0C64}" type="sibTrans" cxnId="{9431B86A-1F06-4F88-85A8-1A8B57FEF5ED}">
      <dgm:prSet/>
      <dgm:spPr/>
      <dgm:t>
        <a:bodyPr/>
        <a:lstStyle/>
        <a:p>
          <a:endParaRPr lang="en-US"/>
        </a:p>
      </dgm:t>
    </dgm:pt>
    <dgm:pt modelId="{9FF12B96-7AFE-42CB-AC1C-26F5992B89B6}">
      <dgm:prSet phldrT="[Text]" custT="1"/>
      <dgm:spPr/>
      <dgm:t>
        <a:bodyPr/>
        <a:lstStyle/>
        <a:p>
          <a:r>
            <a:rPr lang="en-US" sz="1500" dirty="0">
              <a:solidFill>
                <a:schemeClr val="accent2">
                  <a:lumMod val="50000"/>
                </a:schemeClr>
              </a:solidFill>
            </a:rPr>
            <a:t>Begin with preliminary testing of suggested models using existing climate dataset.</a:t>
          </a:r>
        </a:p>
      </dgm:t>
    </dgm:pt>
    <dgm:pt modelId="{AC26F8D5-2651-4185-8FF9-63221FCD2ED5}" type="parTrans" cxnId="{5C7E94CA-855E-48FF-816F-FD2AE52DFF60}">
      <dgm:prSet/>
      <dgm:spPr/>
      <dgm:t>
        <a:bodyPr/>
        <a:lstStyle/>
        <a:p>
          <a:endParaRPr lang="en-US"/>
        </a:p>
      </dgm:t>
    </dgm:pt>
    <dgm:pt modelId="{5FC3B2D8-8B19-4244-A8DF-9B710AD65203}" type="sibTrans" cxnId="{5C7E94CA-855E-48FF-816F-FD2AE52DFF60}">
      <dgm:prSet/>
      <dgm:spPr/>
      <dgm:t>
        <a:bodyPr/>
        <a:lstStyle/>
        <a:p>
          <a:endParaRPr lang="en-US"/>
        </a:p>
      </dgm:t>
    </dgm:pt>
    <dgm:pt modelId="{B7378C33-8478-4E41-850D-78E95F3F1E8B}">
      <dgm:prSet phldrT="[Text]" custT="1"/>
      <dgm:spPr/>
      <dgm:t>
        <a:bodyPr/>
        <a:lstStyle/>
        <a:p>
          <a:r>
            <a:rPr lang="en-US" sz="1500">
              <a:solidFill>
                <a:schemeClr val="accent2">
                  <a:lumMod val="50000"/>
                </a:schemeClr>
              </a:solidFill>
            </a:rPr>
            <a:t>Evaluate performance and refine models based on initial results.</a:t>
          </a:r>
          <a:endParaRPr lang="en-US" sz="1500" dirty="0">
            <a:solidFill>
              <a:schemeClr val="accent2">
                <a:lumMod val="50000"/>
              </a:schemeClr>
            </a:solidFill>
          </a:endParaRPr>
        </a:p>
      </dgm:t>
    </dgm:pt>
    <dgm:pt modelId="{BBF4C2FE-BEC0-4CAE-9AC1-08985A602A4B}" type="parTrans" cxnId="{4B058E76-F324-450A-B56E-56378424A18D}">
      <dgm:prSet/>
      <dgm:spPr/>
      <dgm:t>
        <a:bodyPr/>
        <a:lstStyle/>
        <a:p>
          <a:endParaRPr lang="en-US"/>
        </a:p>
      </dgm:t>
    </dgm:pt>
    <dgm:pt modelId="{63A84D8C-AD71-4FE9-96E2-F9620B6B6F33}" type="sibTrans" cxnId="{4B058E76-F324-450A-B56E-56378424A18D}">
      <dgm:prSet/>
      <dgm:spPr/>
      <dgm:t>
        <a:bodyPr/>
        <a:lstStyle/>
        <a:p>
          <a:endParaRPr lang="en-US"/>
        </a:p>
      </dgm:t>
    </dgm:pt>
    <dgm:pt modelId="{003CFEB6-B22E-43D8-AAF1-ECE0A9244F61}">
      <dgm:prSet phldrT="[Text]" custT="1"/>
      <dgm:spPr/>
      <dgm:t>
        <a:bodyPr/>
        <a:lstStyle/>
        <a:p>
          <a:r>
            <a:rPr lang="en-US" sz="1100" b="1"/>
            <a:t>Data Enrichment</a:t>
          </a:r>
          <a:endParaRPr lang="en-US" sz="1100" dirty="0"/>
        </a:p>
      </dgm:t>
    </dgm:pt>
    <dgm:pt modelId="{E22A4C21-F50C-4B95-A7FD-97ACE0272E3D}" type="parTrans" cxnId="{50066055-FA1B-4450-BE91-F3BCBC713177}">
      <dgm:prSet/>
      <dgm:spPr/>
      <dgm:t>
        <a:bodyPr/>
        <a:lstStyle/>
        <a:p>
          <a:endParaRPr lang="en-US"/>
        </a:p>
      </dgm:t>
    </dgm:pt>
    <dgm:pt modelId="{A6E74B2D-4112-48A5-B8E6-513B82EFB8E3}" type="sibTrans" cxnId="{50066055-FA1B-4450-BE91-F3BCBC713177}">
      <dgm:prSet/>
      <dgm:spPr/>
      <dgm:t>
        <a:bodyPr/>
        <a:lstStyle/>
        <a:p>
          <a:endParaRPr lang="en-US"/>
        </a:p>
      </dgm:t>
    </dgm:pt>
    <dgm:pt modelId="{869243E8-ACE1-40CB-A79B-45309877A236}">
      <dgm:prSet phldrT="[Text]" custT="1"/>
      <dgm:spPr/>
      <dgm:t>
        <a:bodyPr/>
        <a:lstStyle/>
        <a:p>
          <a:r>
            <a:rPr lang="en-US" sz="1500">
              <a:solidFill>
                <a:schemeClr val="accent2">
                  <a:lumMod val="50000"/>
                </a:schemeClr>
              </a:solidFill>
            </a:rPr>
            <a:t>Plan to incorporate real-time climate data, socio-economic data, and GIS data.</a:t>
          </a:r>
          <a:endParaRPr lang="en-US" sz="1500" dirty="0">
            <a:solidFill>
              <a:schemeClr val="accent2">
                <a:lumMod val="50000"/>
              </a:schemeClr>
            </a:solidFill>
          </a:endParaRPr>
        </a:p>
      </dgm:t>
    </dgm:pt>
    <dgm:pt modelId="{B691215B-DB62-49E1-8177-15C0F418FD11}" type="parTrans" cxnId="{3055A2A9-45F5-4C16-BFCC-561BD6E61B46}">
      <dgm:prSet/>
      <dgm:spPr/>
      <dgm:t>
        <a:bodyPr/>
        <a:lstStyle/>
        <a:p>
          <a:endParaRPr lang="en-US"/>
        </a:p>
      </dgm:t>
    </dgm:pt>
    <dgm:pt modelId="{7CE96673-0ADF-4CF7-B146-A7E7833FAFCA}" type="sibTrans" cxnId="{3055A2A9-45F5-4C16-BFCC-561BD6E61B46}">
      <dgm:prSet/>
      <dgm:spPr/>
      <dgm:t>
        <a:bodyPr/>
        <a:lstStyle/>
        <a:p>
          <a:endParaRPr lang="en-US"/>
        </a:p>
      </dgm:t>
    </dgm:pt>
    <dgm:pt modelId="{A7AAE965-D5CC-4FC4-A6FB-63FEFC3A6011}">
      <dgm:prSet phldrT="[Text]" custT="1"/>
      <dgm:spPr/>
      <dgm:t>
        <a:bodyPr/>
        <a:lstStyle/>
        <a:p>
          <a:r>
            <a:rPr lang="en-US" sz="1500" dirty="0">
              <a:solidFill>
                <a:schemeClr val="accent2">
                  <a:lumMod val="50000"/>
                </a:schemeClr>
              </a:solidFill>
            </a:rPr>
            <a:t>Enhance robustness and accuracy of predictive models.</a:t>
          </a:r>
        </a:p>
      </dgm:t>
    </dgm:pt>
    <dgm:pt modelId="{271A5273-298A-4060-BE2F-8BF6015B7551}" type="parTrans" cxnId="{6E24CFCA-1E3E-4DFD-AA3A-60A8FBF2E70B}">
      <dgm:prSet/>
      <dgm:spPr/>
      <dgm:t>
        <a:bodyPr/>
        <a:lstStyle/>
        <a:p>
          <a:endParaRPr lang="en-US"/>
        </a:p>
      </dgm:t>
    </dgm:pt>
    <dgm:pt modelId="{3AF0D776-82E7-48C5-8607-8A360A1974A3}" type="sibTrans" cxnId="{6E24CFCA-1E3E-4DFD-AA3A-60A8FBF2E70B}">
      <dgm:prSet/>
      <dgm:spPr/>
      <dgm:t>
        <a:bodyPr/>
        <a:lstStyle/>
        <a:p>
          <a:endParaRPr lang="en-US"/>
        </a:p>
      </dgm:t>
    </dgm:pt>
    <dgm:pt modelId="{B56CA952-E0F9-45AC-80D1-581F1AC329FA}">
      <dgm:prSet phldrT="[Text]" custT="1"/>
      <dgm:spPr/>
      <dgm:t>
        <a:bodyPr/>
        <a:lstStyle/>
        <a:p>
          <a:r>
            <a:rPr lang="en-US" sz="1100" b="1"/>
            <a:t>Model Optimization</a:t>
          </a:r>
          <a:endParaRPr lang="en-US" sz="1100" b="1" dirty="0"/>
        </a:p>
      </dgm:t>
    </dgm:pt>
    <dgm:pt modelId="{A21262DA-5079-4CAB-AC4C-8EC9EF7E9811}" type="parTrans" cxnId="{B510383E-8E5C-456C-90E5-3E3373C105BB}">
      <dgm:prSet/>
      <dgm:spPr/>
      <dgm:t>
        <a:bodyPr/>
        <a:lstStyle/>
        <a:p>
          <a:endParaRPr lang="en-US"/>
        </a:p>
      </dgm:t>
    </dgm:pt>
    <dgm:pt modelId="{2377B45A-7F5F-4DCB-B855-FC1D97F76D21}" type="sibTrans" cxnId="{B510383E-8E5C-456C-90E5-3E3373C105BB}">
      <dgm:prSet/>
      <dgm:spPr/>
      <dgm:t>
        <a:bodyPr/>
        <a:lstStyle/>
        <a:p>
          <a:endParaRPr lang="en-US"/>
        </a:p>
      </dgm:t>
    </dgm:pt>
    <dgm:pt modelId="{919C1945-AD80-487C-A564-A265B0AC94F3}">
      <dgm:prSet phldrT="[Text]" custT="1"/>
      <dgm:spPr/>
      <dgm:t>
        <a:bodyPr/>
        <a:lstStyle/>
        <a:p>
          <a:r>
            <a:rPr lang="en-US" sz="1500">
              <a:solidFill>
                <a:schemeClr val="accent2">
                  <a:lumMod val="50000"/>
                </a:schemeClr>
              </a:solidFill>
            </a:rPr>
            <a:t>Utilize Neural Architecture Search (NAS) to optimize model performance.</a:t>
          </a:r>
          <a:endParaRPr lang="en-US" sz="1500" dirty="0">
            <a:solidFill>
              <a:schemeClr val="accent2">
                <a:lumMod val="50000"/>
              </a:schemeClr>
            </a:solidFill>
          </a:endParaRPr>
        </a:p>
      </dgm:t>
    </dgm:pt>
    <dgm:pt modelId="{DDBC8161-BA7D-4E3A-994C-21D1EEFD8DFE}" type="parTrans" cxnId="{5AFC54CD-3C9A-4E2B-9BED-E4243BBA75DE}">
      <dgm:prSet/>
      <dgm:spPr/>
      <dgm:t>
        <a:bodyPr/>
        <a:lstStyle/>
        <a:p>
          <a:endParaRPr lang="en-US"/>
        </a:p>
      </dgm:t>
    </dgm:pt>
    <dgm:pt modelId="{EDC037CF-E9E7-47BD-8923-39C7D0870FCC}" type="sibTrans" cxnId="{5AFC54CD-3C9A-4E2B-9BED-E4243BBA75DE}">
      <dgm:prSet/>
      <dgm:spPr/>
      <dgm:t>
        <a:bodyPr/>
        <a:lstStyle/>
        <a:p>
          <a:endParaRPr lang="en-US"/>
        </a:p>
      </dgm:t>
    </dgm:pt>
    <dgm:pt modelId="{3C263DFA-BCC6-44F3-9A79-19861197180D}">
      <dgm:prSet phldrT="[Text]" custT="1"/>
      <dgm:spPr/>
      <dgm:t>
        <a:bodyPr/>
        <a:lstStyle/>
        <a:p>
          <a:r>
            <a:rPr lang="en-US" sz="1500">
              <a:solidFill>
                <a:schemeClr val="accent2">
                  <a:lumMod val="50000"/>
                </a:schemeClr>
              </a:solidFill>
            </a:rPr>
            <a:t>Apply transfer learning with similar climate datasets for broader applicability.</a:t>
          </a:r>
          <a:endParaRPr lang="en-US" sz="1500" dirty="0">
            <a:solidFill>
              <a:schemeClr val="accent2">
                <a:lumMod val="50000"/>
              </a:schemeClr>
            </a:solidFill>
          </a:endParaRPr>
        </a:p>
      </dgm:t>
    </dgm:pt>
    <dgm:pt modelId="{7F483EA3-0E24-4EAB-90C6-DE9CD0852D7A}" type="parTrans" cxnId="{5079A61E-7C7E-47AA-8C3B-85C1738241B4}">
      <dgm:prSet/>
      <dgm:spPr/>
      <dgm:t>
        <a:bodyPr/>
        <a:lstStyle/>
        <a:p>
          <a:endParaRPr lang="en-US"/>
        </a:p>
      </dgm:t>
    </dgm:pt>
    <dgm:pt modelId="{83735664-E00C-427E-BC7F-825427565C24}" type="sibTrans" cxnId="{5079A61E-7C7E-47AA-8C3B-85C1738241B4}">
      <dgm:prSet/>
      <dgm:spPr/>
      <dgm:t>
        <a:bodyPr/>
        <a:lstStyle/>
        <a:p>
          <a:endParaRPr lang="en-US"/>
        </a:p>
      </dgm:t>
    </dgm:pt>
    <dgm:pt modelId="{9C652381-09AE-4B5D-B5F7-9DF50096EAD5}">
      <dgm:prSet phldrT="[Text]" custT="1"/>
      <dgm:spPr/>
      <dgm:t>
        <a:bodyPr/>
        <a:lstStyle/>
        <a:p>
          <a:r>
            <a:rPr lang="en-US" sz="1100" b="1"/>
            <a:t>Integration &amp; Validation</a:t>
          </a:r>
          <a:endParaRPr lang="en-US" sz="1100" dirty="0"/>
        </a:p>
      </dgm:t>
    </dgm:pt>
    <dgm:pt modelId="{3F47F359-F46F-4C37-83D0-8301A216B9CE}" type="parTrans" cxnId="{74182ADD-DA94-472A-B361-94D32BFF0DB7}">
      <dgm:prSet/>
      <dgm:spPr/>
      <dgm:t>
        <a:bodyPr/>
        <a:lstStyle/>
        <a:p>
          <a:endParaRPr lang="en-US"/>
        </a:p>
      </dgm:t>
    </dgm:pt>
    <dgm:pt modelId="{96530929-ABFE-4E58-8A22-9EB3C6BB286E}" type="sibTrans" cxnId="{74182ADD-DA94-472A-B361-94D32BFF0DB7}">
      <dgm:prSet/>
      <dgm:spPr/>
      <dgm:t>
        <a:bodyPr/>
        <a:lstStyle/>
        <a:p>
          <a:endParaRPr lang="en-US"/>
        </a:p>
      </dgm:t>
    </dgm:pt>
    <dgm:pt modelId="{90EC9111-4904-495F-B2B4-58D57CCD4E37}">
      <dgm:prSet phldrT="[Text]" custT="1"/>
      <dgm:spPr/>
      <dgm:t>
        <a:bodyPr/>
        <a:lstStyle/>
        <a:p>
          <a:r>
            <a:rPr lang="en-US" sz="1500">
              <a:solidFill>
                <a:schemeClr val="accent2">
                  <a:lumMod val="50000"/>
                </a:schemeClr>
              </a:solidFill>
            </a:rPr>
            <a:t>Develop a unified platform to integrate different models and validate predictions.</a:t>
          </a:r>
          <a:endParaRPr lang="en-US" sz="1500" dirty="0">
            <a:solidFill>
              <a:schemeClr val="accent2">
                <a:lumMod val="50000"/>
              </a:schemeClr>
            </a:solidFill>
          </a:endParaRPr>
        </a:p>
      </dgm:t>
    </dgm:pt>
    <dgm:pt modelId="{4BE29E63-8867-4CDB-9A6F-C1754DACDC59}" type="parTrans" cxnId="{CA314F81-61B4-412A-87DA-0B2ACA9D7157}">
      <dgm:prSet/>
      <dgm:spPr/>
      <dgm:t>
        <a:bodyPr/>
        <a:lstStyle/>
        <a:p>
          <a:endParaRPr lang="en-US"/>
        </a:p>
      </dgm:t>
    </dgm:pt>
    <dgm:pt modelId="{DFE0E72D-D3A0-40D2-B948-516F71F161C5}" type="sibTrans" cxnId="{CA314F81-61B4-412A-87DA-0B2ACA9D7157}">
      <dgm:prSet/>
      <dgm:spPr/>
      <dgm:t>
        <a:bodyPr/>
        <a:lstStyle/>
        <a:p>
          <a:endParaRPr lang="en-US"/>
        </a:p>
      </dgm:t>
    </dgm:pt>
    <dgm:pt modelId="{C49ECA46-DC24-441D-A6EC-4AFD601BEBF4}">
      <dgm:prSet custT="1"/>
      <dgm:spPr/>
      <dgm:t>
        <a:bodyPr/>
        <a:lstStyle/>
        <a:p>
          <a:r>
            <a:rPr lang="en-US" sz="1500">
              <a:solidFill>
                <a:schemeClr val="accent2">
                  <a:lumMod val="50000"/>
                </a:schemeClr>
              </a:solidFill>
            </a:rPr>
            <a:t>Continuous monitoring and updating of models based on new data and findings.</a:t>
          </a:r>
          <a:endParaRPr lang="en-US" sz="1500" dirty="0">
            <a:solidFill>
              <a:schemeClr val="accent2">
                <a:lumMod val="50000"/>
              </a:schemeClr>
            </a:solidFill>
          </a:endParaRPr>
        </a:p>
      </dgm:t>
    </dgm:pt>
    <dgm:pt modelId="{4EFC1E0C-EAEB-4129-B37B-F0E2BFF2498B}" type="parTrans" cxnId="{FE739641-829E-4366-9852-136F817A2162}">
      <dgm:prSet/>
      <dgm:spPr/>
      <dgm:t>
        <a:bodyPr/>
        <a:lstStyle/>
        <a:p>
          <a:endParaRPr lang="en-US"/>
        </a:p>
      </dgm:t>
    </dgm:pt>
    <dgm:pt modelId="{6774E14F-FDBB-4BAA-A6C3-FF471F9BAC2A}" type="sibTrans" cxnId="{FE739641-829E-4366-9852-136F817A2162}">
      <dgm:prSet/>
      <dgm:spPr/>
      <dgm:t>
        <a:bodyPr/>
        <a:lstStyle/>
        <a:p>
          <a:endParaRPr lang="en-US"/>
        </a:p>
      </dgm:t>
    </dgm:pt>
    <dgm:pt modelId="{C0CEC670-B2CC-405F-8356-24D1D36E1ADB}">
      <dgm:prSet custT="1"/>
      <dgm:spPr/>
      <dgm:t>
        <a:bodyPr/>
        <a:lstStyle/>
        <a:p>
          <a:r>
            <a:rPr lang="en-US" sz="1100" b="1"/>
            <a:t>Collaboration</a:t>
          </a:r>
          <a:endParaRPr lang="en-US" sz="1100" dirty="0"/>
        </a:p>
      </dgm:t>
    </dgm:pt>
    <dgm:pt modelId="{FC215865-E8C6-4760-BC01-BDB235A25664}" type="parTrans" cxnId="{12FA2248-8E08-4D04-9C04-E76DC9024586}">
      <dgm:prSet/>
      <dgm:spPr/>
      <dgm:t>
        <a:bodyPr/>
        <a:lstStyle/>
        <a:p>
          <a:endParaRPr lang="en-US"/>
        </a:p>
      </dgm:t>
    </dgm:pt>
    <dgm:pt modelId="{DB8B9045-7654-4441-B9B0-4689D37A6AE4}" type="sibTrans" cxnId="{12FA2248-8E08-4D04-9C04-E76DC9024586}">
      <dgm:prSet/>
      <dgm:spPr/>
      <dgm:t>
        <a:bodyPr/>
        <a:lstStyle/>
        <a:p>
          <a:endParaRPr lang="en-US"/>
        </a:p>
      </dgm:t>
    </dgm:pt>
    <dgm:pt modelId="{42AAEEF9-14AD-4AA9-9B01-9F84861E9D86}">
      <dgm:prSet custT="1"/>
      <dgm:spPr/>
      <dgm:t>
        <a:bodyPr/>
        <a:lstStyle/>
        <a:p>
          <a:r>
            <a:rPr lang="en-US" sz="1500">
              <a:solidFill>
                <a:schemeClr val="accent2">
                  <a:lumMod val="50000"/>
                </a:schemeClr>
              </a:solidFill>
            </a:rPr>
            <a:t>Work closely with climatologists, urban planners, and policymakers.</a:t>
          </a:r>
          <a:endParaRPr lang="en-US" sz="1500" dirty="0">
            <a:solidFill>
              <a:schemeClr val="accent2">
                <a:lumMod val="50000"/>
              </a:schemeClr>
            </a:solidFill>
          </a:endParaRPr>
        </a:p>
      </dgm:t>
    </dgm:pt>
    <dgm:pt modelId="{C809D16B-86D8-43B8-9757-D379FBF15F17}" type="parTrans" cxnId="{F2846D21-0990-4766-90D1-C2EC407A889F}">
      <dgm:prSet/>
      <dgm:spPr/>
      <dgm:t>
        <a:bodyPr/>
        <a:lstStyle/>
        <a:p>
          <a:endParaRPr lang="en-US"/>
        </a:p>
      </dgm:t>
    </dgm:pt>
    <dgm:pt modelId="{179433C6-878C-4511-A058-D56933F4D4C3}" type="sibTrans" cxnId="{F2846D21-0990-4766-90D1-C2EC407A889F}">
      <dgm:prSet/>
      <dgm:spPr/>
      <dgm:t>
        <a:bodyPr/>
        <a:lstStyle/>
        <a:p>
          <a:endParaRPr lang="en-US"/>
        </a:p>
      </dgm:t>
    </dgm:pt>
    <dgm:pt modelId="{828C3DBA-D892-42D4-B2AC-8D162E44EA5E}">
      <dgm:prSet custT="1"/>
      <dgm:spPr/>
      <dgm:t>
        <a:bodyPr/>
        <a:lstStyle/>
        <a:p>
          <a:r>
            <a:rPr lang="en-US" sz="1500">
              <a:solidFill>
                <a:schemeClr val="accent2">
                  <a:lumMod val="50000"/>
                </a:schemeClr>
              </a:solidFill>
            </a:rPr>
            <a:t>Ensure practical applicability and relevance of the models in real-world scenarios.</a:t>
          </a:r>
          <a:endParaRPr lang="en-US" sz="1500" dirty="0">
            <a:solidFill>
              <a:schemeClr val="accent2">
                <a:lumMod val="50000"/>
              </a:schemeClr>
            </a:solidFill>
          </a:endParaRPr>
        </a:p>
      </dgm:t>
    </dgm:pt>
    <dgm:pt modelId="{96D9C9A5-E100-417E-98A0-2AEE790081F8}" type="parTrans" cxnId="{504A6309-04D8-4B99-A484-6D5724B6BCD8}">
      <dgm:prSet/>
      <dgm:spPr/>
      <dgm:t>
        <a:bodyPr/>
        <a:lstStyle/>
        <a:p>
          <a:endParaRPr lang="en-US"/>
        </a:p>
      </dgm:t>
    </dgm:pt>
    <dgm:pt modelId="{655DC590-91B2-42AE-A32F-9659BCEBF092}" type="sibTrans" cxnId="{504A6309-04D8-4B99-A484-6D5724B6BCD8}">
      <dgm:prSet/>
      <dgm:spPr/>
      <dgm:t>
        <a:bodyPr/>
        <a:lstStyle/>
        <a:p>
          <a:endParaRPr lang="en-US"/>
        </a:p>
      </dgm:t>
    </dgm:pt>
    <dgm:pt modelId="{6BC73664-0825-44BB-9D9B-FAD4108C5B30}" type="pres">
      <dgm:prSet presAssocID="{FBC271F3-3F9D-4100-BE33-939D31640FC7}" presName="linearFlow" presStyleCnt="0">
        <dgm:presLayoutVars>
          <dgm:dir/>
          <dgm:animLvl val="lvl"/>
          <dgm:resizeHandles val="exact"/>
        </dgm:presLayoutVars>
      </dgm:prSet>
      <dgm:spPr/>
    </dgm:pt>
    <dgm:pt modelId="{4E144402-F339-47A1-A1AF-135DDA1A84D2}" type="pres">
      <dgm:prSet presAssocID="{6B0B1207-C056-411F-91C5-B431C15FBEDD}" presName="composite" presStyleCnt="0"/>
      <dgm:spPr/>
    </dgm:pt>
    <dgm:pt modelId="{CFED874C-06A4-4127-A348-D167C9BD4BB9}" type="pres">
      <dgm:prSet presAssocID="{6B0B1207-C056-411F-91C5-B431C15FBEDD}" presName="parentText" presStyleLbl="alignNode1" presStyleIdx="0" presStyleCnt="5">
        <dgm:presLayoutVars>
          <dgm:chMax val="1"/>
          <dgm:bulletEnabled val="1"/>
        </dgm:presLayoutVars>
      </dgm:prSet>
      <dgm:spPr/>
    </dgm:pt>
    <dgm:pt modelId="{4E21944E-3B1C-4E7B-8E97-1C96C5388D5E}" type="pres">
      <dgm:prSet presAssocID="{6B0B1207-C056-411F-91C5-B431C15FBEDD}" presName="descendantText" presStyleLbl="alignAcc1" presStyleIdx="0" presStyleCnt="5">
        <dgm:presLayoutVars>
          <dgm:bulletEnabled val="1"/>
        </dgm:presLayoutVars>
      </dgm:prSet>
      <dgm:spPr/>
    </dgm:pt>
    <dgm:pt modelId="{11E8CB93-1157-43E3-A445-6E2A0C0EFBA0}" type="pres">
      <dgm:prSet presAssocID="{6F276670-2714-45DA-8B97-7496DA6B0C64}" presName="sp" presStyleCnt="0"/>
      <dgm:spPr/>
    </dgm:pt>
    <dgm:pt modelId="{8A3A47CE-DAE9-4483-B2F1-A218A2079867}" type="pres">
      <dgm:prSet presAssocID="{003CFEB6-B22E-43D8-AAF1-ECE0A9244F61}" presName="composite" presStyleCnt="0"/>
      <dgm:spPr/>
    </dgm:pt>
    <dgm:pt modelId="{1014FD1E-EEF9-4906-9678-7AEEE474E6AE}" type="pres">
      <dgm:prSet presAssocID="{003CFEB6-B22E-43D8-AAF1-ECE0A9244F61}" presName="parentText" presStyleLbl="alignNode1" presStyleIdx="1" presStyleCnt="5">
        <dgm:presLayoutVars>
          <dgm:chMax val="1"/>
          <dgm:bulletEnabled val="1"/>
        </dgm:presLayoutVars>
      </dgm:prSet>
      <dgm:spPr/>
    </dgm:pt>
    <dgm:pt modelId="{E88E6AA0-17AE-4C24-A16E-39263838356F}" type="pres">
      <dgm:prSet presAssocID="{003CFEB6-B22E-43D8-AAF1-ECE0A9244F61}" presName="descendantText" presStyleLbl="alignAcc1" presStyleIdx="1" presStyleCnt="5">
        <dgm:presLayoutVars>
          <dgm:bulletEnabled val="1"/>
        </dgm:presLayoutVars>
      </dgm:prSet>
      <dgm:spPr/>
    </dgm:pt>
    <dgm:pt modelId="{6A315E96-FB3A-4270-A58C-96F490C3F450}" type="pres">
      <dgm:prSet presAssocID="{A6E74B2D-4112-48A5-B8E6-513B82EFB8E3}" presName="sp" presStyleCnt="0"/>
      <dgm:spPr/>
    </dgm:pt>
    <dgm:pt modelId="{0A47CF10-0FA0-47B1-93F0-7B318F23429C}" type="pres">
      <dgm:prSet presAssocID="{B56CA952-E0F9-45AC-80D1-581F1AC329FA}" presName="composite" presStyleCnt="0"/>
      <dgm:spPr/>
    </dgm:pt>
    <dgm:pt modelId="{C40018C0-2139-40FD-B303-0D53DF9BAC43}" type="pres">
      <dgm:prSet presAssocID="{B56CA952-E0F9-45AC-80D1-581F1AC329FA}" presName="parentText" presStyleLbl="alignNode1" presStyleIdx="2" presStyleCnt="5">
        <dgm:presLayoutVars>
          <dgm:chMax val="1"/>
          <dgm:bulletEnabled val="1"/>
        </dgm:presLayoutVars>
      </dgm:prSet>
      <dgm:spPr/>
    </dgm:pt>
    <dgm:pt modelId="{85597FFE-19B8-473B-A073-732704679C7F}" type="pres">
      <dgm:prSet presAssocID="{B56CA952-E0F9-45AC-80D1-581F1AC329FA}" presName="descendantText" presStyleLbl="alignAcc1" presStyleIdx="2" presStyleCnt="5">
        <dgm:presLayoutVars>
          <dgm:bulletEnabled val="1"/>
        </dgm:presLayoutVars>
      </dgm:prSet>
      <dgm:spPr/>
    </dgm:pt>
    <dgm:pt modelId="{375A22E0-CB2B-4FA1-9AF5-B745612F069F}" type="pres">
      <dgm:prSet presAssocID="{2377B45A-7F5F-4DCB-B855-FC1D97F76D21}" presName="sp" presStyleCnt="0"/>
      <dgm:spPr/>
    </dgm:pt>
    <dgm:pt modelId="{2A27E350-FE0A-4CBC-B97D-B7B63E1743E1}" type="pres">
      <dgm:prSet presAssocID="{9C652381-09AE-4B5D-B5F7-9DF50096EAD5}" presName="composite" presStyleCnt="0"/>
      <dgm:spPr/>
    </dgm:pt>
    <dgm:pt modelId="{2306B6BC-140A-4721-A09A-8E2979B75FB6}" type="pres">
      <dgm:prSet presAssocID="{9C652381-09AE-4B5D-B5F7-9DF50096EAD5}" presName="parentText" presStyleLbl="alignNode1" presStyleIdx="3" presStyleCnt="5">
        <dgm:presLayoutVars>
          <dgm:chMax val="1"/>
          <dgm:bulletEnabled val="1"/>
        </dgm:presLayoutVars>
      </dgm:prSet>
      <dgm:spPr/>
    </dgm:pt>
    <dgm:pt modelId="{1810898B-EE5A-4A75-BB0E-3292F4EAB27E}" type="pres">
      <dgm:prSet presAssocID="{9C652381-09AE-4B5D-B5F7-9DF50096EAD5}" presName="descendantText" presStyleLbl="alignAcc1" presStyleIdx="3" presStyleCnt="5">
        <dgm:presLayoutVars>
          <dgm:bulletEnabled val="1"/>
        </dgm:presLayoutVars>
      </dgm:prSet>
      <dgm:spPr/>
    </dgm:pt>
    <dgm:pt modelId="{29287EAA-0A47-49BA-9FD3-8BB1350571A1}" type="pres">
      <dgm:prSet presAssocID="{96530929-ABFE-4E58-8A22-9EB3C6BB286E}" presName="sp" presStyleCnt="0"/>
      <dgm:spPr/>
    </dgm:pt>
    <dgm:pt modelId="{1D9FEE09-4780-43E3-ACFA-284F5EE1FB70}" type="pres">
      <dgm:prSet presAssocID="{C0CEC670-B2CC-405F-8356-24D1D36E1ADB}" presName="composite" presStyleCnt="0"/>
      <dgm:spPr/>
    </dgm:pt>
    <dgm:pt modelId="{A4EE285E-B5D3-407C-839E-14D3155CE78E}" type="pres">
      <dgm:prSet presAssocID="{C0CEC670-B2CC-405F-8356-24D1D36E1ADB}" presName="parentText" presStyleLbl="alignNode1" presStyleIdx="4" presStyleCnt="5">
        <dgm:presLayoutVars>
          <dgm:chMax val="1"/>
          <dgm:bulletEnabled val="1"/>
        </dgm:presLayoutVars>
      </dgm:prSet>
      <dgm:spPr/>
    </dgm:pt>
    <dgm:pt modelId="{D8340D57-9ED4-413A-BDAB-2AA12E70B3C6}" type="pres">
      <dgm:prSet presAssocID="{C0CEC670-B2CC-405F-8356-24D1D36E1ADB}" presName="descendantText" presStyleLbl="alignAcc1" presStyleIdx="4" presStyleCnt="5">
        <dgm:presLayoutVars>
          <dgm:bulletEnabled val="1"/>
        </dgm:presLayoutVars>
      </dgm:prSet>
      <dgm:spPr/>
    </dgm:pt>
  </dgm:ptLst>
  <dgm:cxnLst>
    <dgm:cxn modelId="{309D3203-DE36-48BC-A301-BF6C57F2EB82}" type="presOf" srcId="{869243E8-ACE1-40CB-A79B-45309877A236}" destId="{E88E6AA0-17AE-4C24-A16E-39263838356F}" srcOrd="0" destOrd="0" presId="urn:microsoft.com/office/officeart/2005/8/layout/chevron2"/>
    <dgm:cxn modelId="{504A6309-04D8-4B99-A484-6D5724B6BCD8}" srcId="{C0CEC670-B2CC-405F-8356-24D1D36E1ADB}" destId="{828C3DBA-D892-42D4-B2AC-8D162E44EA5E}" srcOrd="1" destOrd="0" parTransId="{96D9C9A5-E100-417E-98A0-2AEE790081F8}" sibTransId="{655DC590-91B2-42AE-A32F-9659BCEBF092}"/>
    <dgm:cxn modelId="{9F9F1F17-58BE-4ED9-B4D4-AE5F4F9A7726}" type="presOf" srcId="{B7378C33-8478-4E41-850D-78E95F3F1E8B}" destId="{4E21944E-3B1C-4E7B-8E97-1C96C5388D5E}" srcOrd="0" destOrd="1" presId="urn:microsoft.com/office/officeart/2005/8/layout/chevron2"/>
    <dgm:cxn modelId="{5079A61E-7C7E-47AA-8C3B-85C1738241B4}" srcId="{B56CA952-E0F9-45AC-80D1-581F1AC329FA}" destId="{3C263DFA-BCC6-44F3-9A79-19861197180D}" srcOrd="1" destOrd="0" parTransId="{7F483EA3-0E24-4EAB-90C6-DE9CD0852D7A}" sibTransId="{83735664-E00C-427E-BC7F-825427565C24}"/>
    <dgm:cxn modelId="{F2846D21-0990-4766-90D1-C2EC407A889F}" srcId="{C0CEC670-B2CC-405F-8356-24D1D36E1ADB}" destId="{42AAEEF9-14AD-4AA9-9B01-9F84861E9D86}" srcOrd="0" destOrd="0" parTransId="{C809D16B-86D8-43B8-9757-D379FBF15F17}" sibTransId="{179433C6-878C-4511-A058-D56933F4D4C3}"/>
    <dgm:cxn modelId="{8FCDAA3D-2454-4FDC-89EA-2DF0DE6FDD19}" type="presOf" srcId="{B56CA952-E0F9-45AC-80D1-581F1AC329FA}" destId="{C40018C0-2139-40FD-B303-0D53DF9BAC43}" srcOrd="0" destOrd="0" presId="urn:microsoft.com/office/officeart/2005/8/layout/chevron2"/>
    <dgm:cxn modelId="{B510383E-8E5C-456C-90E5-3E3373C105BB}" srcId="{FBC271F3-3F9D-4100-BE33-939D31640FC7}" destId="{B56CA952-E0F9-45AC-80D1-581F1AC329FA}" srcOrd="2" destOrd="0" parTransId="{A21262DA-5079-4CAB-AC4C-8EC9EF7E9811}" sibTransId="{2377B45A-7F5F-4DCB-B855-FC1D97F76D21}"/>
    <dgm:cxn modelId="{15F47B61-DE92-4DEA-8DC0-25659E7A2E2A}" type="presOf" srcId="{42AAEEF9-14AD-4AA9-9B01-9F84861E9D86}" destId="{D8340D57-9ED4-413A-BDAB-2AA12E70B3C6}" srcOrd="0" destOrd="0" presId="urn:microsoft.com/office/officeart/2005/8/layout/chevron2"/>
    <dgm:cxn modelId="{FE739641-829E-4366-9852-136F817A2162}" srcId="{9C652381-09AE-4B5D-B5F7-9DF50096EAD5}" destId="{C49ECA46-DC24-441D-A6EC-4AFD601BEBF4}" srcOrd="1" destOrd="0" parTransId="{4EFC1E0C-EAEB-4129-B37B-F0E2BFF2498B}" sibTransId="{6774E14F-FDBB-4BAA-A6C3-FF471F9BAC2A}"/>
    <dgm:cxn modelId="{59C3B542-4D0F-4996-8839-E2EA2738B4C7}" type="presOf" srcId="{6B0B1207-C056-411F-91C5-B431C15FBEDD}" destId="{CFED874C-06A4-4127-A348-D167C9BD4BB9}" srcOrd="0" destOrd="0" presId="urn:microsoft.com/office/officeart/2005/8/layout/chevron2"/>
    <dgm:cxn modelId="{12FA2248-8E08-4D04-9C04-E76DC9024586}" srcId="{FBC271F3-3F9D-4100-BE33-939D31640FC7}" destId="{C0CEC670-B2CC-405F-8356-24D1D36E1ADB}" srcOrd="4" destOrd="0" parTransId="{FC215865-E8C6-4760-BC01-BDB235A25664}" sibTransId="{DB8B9045-7654-4441-B9B0-4689D37A6AE4}"/>
    <dgm:cxn modelId="{9431B86A-1F06-4F88-85A8-1A8B57FEF5ED}" srcId="{FBC271F3-3F9D-4100-BE33-939D31640FC7}" destId="{6B0B1207-C056-411F-91C5-B431C15FBEDD}" srcOrd="0" destOrd="0" parTransId="{A2CD9BFF-9D60-4679-AC25-123ED557E2DF}" sibTransId="{6F276670-2714-45DA-8B97-7496DA6B0C64}"/>
    <dgm:cxn modelId="{EB53866E-F6C0-4BFC-B782-5583CF97C71D}" type="presOf" srcId="{9C652381-09AE-4B5D-B5F7-9DF50096EAD5}" destId="{2306B6BC-140A-4721-A09A-8E2979B75FB6}" srcOrd="0" destOrd="0" presId="urn:microsoft.com/office/officeart/2005/8/layout/chevron2"/>
    <dgm:cxn modelId="{6E15FC4F-FF4E-46AC-B048-D2B46DF40C7E}" type="presOf" srcId="{90EC9111-4904-495F-B2B4-58D57CCD4E37}" destId="{1810898B-EE5A-4A75-BB0E-3292F4EAB27E}" srcOrd="0" destOrd="0" presId="urn:microsoft.com/office/officeart/2005/8/layout/chevron2"/>
    <dgm:cxn modelId="{50066055-FA1B-4450-BE91-F3BCBC713177}" srcId="{FBC271F3-3F9D-4100-BE33-939D31640FC7}" destId="{003CFEB6-B22E-43D8-AAF1-ECE0A9244F61}" srcOrd="1" destOrd="0" parTransId="{E22A4C21-F50C-4B95-A7FD-97ACE0272E3D}" sibTransId="{A6E74B2D-4112-48A5-B8E6-513B82EFB8E3}"/>
    <dgm:cxn modelId="{4B058E76-F324-450A-B56E-56378424A18D}" srcId="{6B0B1207-C056-411F-91C5-B431C15FBEDD}" destId="{B7378C33-8478-4E41-850D-78E95F3F1E8B}" srcOrd="1" destOrd="0" parTransId="{BBF4C2FE-BEC0-4CAE-9AC1-08985A602A4B}" sibTransId="{63A84D8C-AD71-4FE9-96E2-F9620B6B6F33}"/>
    <dgm:cxn modelId="{CA314F81-61B4-412A-87DA-0B2ACA9D7157}" srcId="{9C652381-09AE-4B5D-B5F7-9DF50096EAD5}" destId="{90EC9111-4904-495F-B2B4-58D57CCD4E37}" srcOrd="0" destOrd="0" parTransId="{4BE29E63-8867-4CDB-9A6F-C1754DACDC59}" sibTransId="{DFE0E72D-D3A0-40D2-B948-516F71F161C5}"/>
    <dgm:cxn modelId="{4D580E88-562C-4EC6-B881-39BE5FF6F07B}" type="presOf" srcId="{3C263DFA-BCC6-44F3-9A79-19861197180D}" destId="{85597FFE-19B8-473B-A073-732704679C7F}" srcOrd="0" destOrd="1" presId="urn:microsoft.com/office/officeart/2005/8/layout/chevron2"/>
    <dgm:cxn modelId="{2A3EDC97-1604-4D6B-952E-2B605FFF3CA1}" type="presOf" srcId="{A7AAE965-D5CC-4FC4-A6FB-63FEFC3A6011}" destId="{E88E6AA0-17AE-4C24-A16E-39263838356F}" srcOrd="0" destOrd="1" presId="urn:microsoft.com/office/officeart/2005/8/layout/chevron2"/>
    <dgm:cxn modelId="{B1E1BDA5-C133-418C-9690-849FAADDEAD9}" type="presOf" srcId="{828C3DBA-D892-42D4-B2AC-8D162E44EA5E}" destId="{D8340D57-9ED4-413A-BDAB-2AA12E70B3C6}" srcOrd="0" destOrd="1" presId="urn:microsoft.com/office/officeart/2005/8/layout/chevron2"/>
    <dgm:cxn modelId="{D7C8E8A8-3E71-4EBE-BE83-4441C2F58808}" type="presOf" srcId="{C0CEC670-B2CC-405F-8356-24D1D36E1ADB}" destId="{A4EE285E-B5D3-407C-839E-14D3155CE78E}" srcOrd="0" destOrd="0" presId="urn:microsoft.com/office/officeart/2005/8/layout/chevron2"/>
    <dgm:cxn modelId="{3055A2A9-45F5-4C16-BFCC-561BD6E61B46}" srcId="{003CFEB6-B22E-43D8-AAF1-ECE0A9244F61}" destId="{869243E8-ACE1-40CB-A79B-45309877A236}" srcOrd="0" destOrd="0" parTransId="{B691215B-DB62-49E1-8177-15C0F418FD11}" sibTransId="{7CE96673-0ADF-4CF7-B146-A7E7833FAFCA}"/>
    <dgm:cxn modelId="{359E3ECA-20D2-4810-BDC4-31227F3B856B}" type="presOf" srcId="{003CFEB6-B22E-43D8-AAF1-ECE0A9244F61}" destId="{1014FD1E-EEF9-4906-9678-7AEEE474E6AE}" srcOrd="0" destOrd="0" presId="urn:microsoft.com/office/officeart/2005/8/layout/chevron2"/>
    <dgm:cxn modelId="{5C7E94CA-855E-48FF-816F-FD2AE52DFF60}" srcId="{6B0B1207-C056-411F-91C5-B431C15FBEDD}" destId="{9FF12B96-7AFE-42CB-AC1C-26F5992B89B6}" srcOrd="0" destOrd="0" parTransId="{AC26F8D5-2651-4185-8FF9-63221FCD2ED5}" sibTransId="{5FC3B2D8-8B19-4244-A8DF-9B710AD65203}"/>
    <dgm:cxn modelId="{6E24CFCA-1E3E-4DFD-AA3A-60A8FBF2E70B}" srcId="{003CFEB6-B22E-43D8-AAF1-ECE0A9244F61}" destId="{A7AAE965-D5CC-4FC4-A6FB-63FEFC3A6011}" srcOrd="1" destOrd="0" parTransId="{271A5273-298A-4060-BE2F-8BF6015B7551}" sibTransId="{3AF0D776-82E7-48C5-8607-8A360A1974A3}"/>
    <dgm:cxn modelId="{71F4D9CB-9769-4EEA-BADF-7B9920072A73}" type="presOf" srcId="{FBC271F3-3F9D-4100-BE33-939D31640FC7}" destId="{6BC73664-0825-44BB-9D9B-FAD4108C5B30}" srcOrd="0" destOrd="0" presId="urn:microsoft.com/office/officeart/2005/8/layout/chevron2"/>
    <dgm:cxn modelId="{5AFC54CD-3C9A-4E2B-9BED-E4243BBA75DE}" srcId="{B56CA952-E0F9-45AC-80D1-581F1AC329FA}" destId="{919C1945-AD80-487C-A564-A265B0AC94F3}" srcOrd="0" destOrd="0" parTransId="{DDBC8161-BA7D-4E3A-994C-21D1EEFD8DFE}" sibTransId="{EDC037CF-E9E7-47BD-8923-39C7D0870FCC}"/>
    <dgm:cxn modelId="{8BB98FCD-12C9-49FA-A301-53D6DD0036EA}" type="presOf" srcId="{919C1945-AD80-487C-A564-A265B0AC94F3}" destId="{85597FFE-19B8-473B-A073-732704679C7F}" srcOrd="0" destOrd="0" presId="urn:microsoft.com/office/officeart/2005/8/layout/chevron2"/>
    <dgm:cxn modelId="{89C82AD0-C4C5-4C59-B106-2475EF2178A4}" type="presOf" srcId="{C49ECA46-DC24-441D-A6EC-4AFD601BEBF4}" destId="{1810898B-EE5A-4A75-BB0E-3292F4EAB27E}" srcOrd="0" destOrd="1" presId="urn:microsoft.com/office/officeart/2005/8/layout/chevron2"/>
    <dgm:cxn modelId="{DA83BBD3-6703-4722-B2D8-DCC39EDFB1BB}" type="presOf" srcId="{9FF12B96-7AFE-42CB-AC1C-26F5992B89B6}" destId="{4E21944E-3B1C-4E7B-8E97-1C96C5388D5E}" srcOrd="0" destOrd="0" presId="urn:microsoft.com/office/officeart/2005/8/layout/chevron2"/>
    <dgm:cxn modelId="{74182ADD-DA94-472A-B361-94D32BFF0DB7}" srcId="{FBC271F3-3F9D-4100-BE33-939D31640FC7}" destId="{9C652381-09AE-4B5D-B5F7-9DF50096EAD5}" srcOrd="3" destOrd="0" parTransId="{3F47F359-F46F-4C37-83D0-8301A216B9CE}" sibTransId="{96530929-ABFE-4E58-8A22-9EB3C6BB286E}"/>
    <dgm:cxn modelId="{BA023DA0-FE61-4302-9F5D-05A118F10272}" type="presParOf" srcId="{6BC73664-0825-44BB-9D9B-FAD4108C5B30}" destId="{4E144402-F339-47A1-A1AF-135DDA1A84D2}" srcOrd="0" destOrd="0" presId="urn:microsoft.com/office/officeart/2005/8/layout/chevron2"/>
    <dgm:cxn modelId="{EF42DB43-C3AB-45AF-9A91-D965E2B1F8B6}" type="presParOf" srcId="{4E144402-F339-47A1-A1AF-135DDA1A84D2}" destId="{CFED874C-06A4-4127-A348-D167C9BD4BB9}" srcOrd="0" destOrd="0" presId="urn:microsoft.com/office/officeart/2005/8/layout/chevron2"/>
    <dgm:cxn modelId="{8388C2B1-1F52-4935-A102-E4FB0ACBAAD1}" type="presParOf" srcId="{4E144402-F339-47A1-A1AF-135DDA1A84D2}" destId="{4E21944E-3B1C-4E7B-8E97-1C96C5388D5E}" srcOrd="1" destOrd="0" presId="urn:microsoft.com/office/officeart/2005/8/layout/chevron2"/>
    <dgm:cxn modelId="{0739ECDD-0717-4BB7-A942-F1873B238486}" type="presParOf" srcId="{6BC73664-0825-44BB-9D9B-FAD4108C5B30}" destId="{11E8CB93-1157-43E3-A445-6E2A0C0EFBA0}" srcOrd="1" destOrd="0" presId="urn:microsoft.com/office/officeart/2005/8/layout/chevron2"/>
    <dgm:cxn modelId="{1D7000CF-715B-4BE7-A5D8-DD6CBDCB9EBE}" type="presParOf" srcId="{6BC73664-0825-44BB-9D9B-FAD4108C5B30}" destId="{8A3A47CE-DAE9-4483-B2F1-A218A2079867}" srcOrd="2" destOrd="0" presId="urn:microsoft.com/office/officeart/2005/8/layout/chevron2"/>
    <dgm:cxn modelId="{C27AFDB0-129F-4197-BBCC-B78F7EEFA795}" type="presParOf" srcId="{8A3A47CE-DAE9-4483-B2F1-A218A2079867}" destId="{1014FD1E-EEF9-4906-9678-7AEEE474E6AE}" srcOrd="0" destOrd="0" presId="urn:microsoft.com/office/officeart/2005/8/layout/chevron2"/>
    <dgm:cxn modelId="{1B277E9B-DF4C-4673-B9F3-2F07F5503CF4}" type="presParOf" srcId="{8A3A47CE-DAE9-4483-B2F1-A218A2079867}" destId="{E88E6AA0-17AE-4C24-A16E-39263838356F}" srcOrd="1" destOrd="0" presId="urn:microsoft.com/office/officeart/2005/8/layout/chevron2"/>
    <dgm:cxn modelId="{55795792-228F-4CC9-8E8B-77CB9ECF13DE}" type="presParOf" srcId="{6BC73664-0825-44BB-9D9B-FAD4108C5B30}" destId="{6A315E96-FB3A-4270-A58C-96F490C3F450}" srcOrd="3" destOrd="0" presId="urn:microsoft.com/office/officeart/2005/8/layout/chevron2"/>
    <dgm:cxn modelId="{723A2203-B1CC-40DC-8D01-6F2871781DE9}" type="presParOf" srcId="{6BC73664-0825-44BB-9D9B-FAD4108C5B30}" destId="{0A47CF10-0FA0-47B1-93F0-7B318F23429C}" srcOrd="4" destOrd="0" presId="urn:microsoft.com/office/officeart/2005/8/layout/chevron2"/>
    <dgm:cxn modelId="{9B1ADFC0-0A22-468C-B010-57007C46A155}" type="presParOf" srcId="{0A47CF10-0FA0-47B1-93F0-7B318F23429C}" destId="{C40018C0-2139-40FD-B303-0D53DF9BAC43}" srcOrd="0" destOrd="0" presId="urn:microsoft.com/office/officeart/2005/8/layout/chevron2"/>
    <dgm:cxn modelId="{1A1F3FEE-2BD7-4A93-A9F8-11FBA908E715}" type="presParOf" srcId="{0A47CF10-0FA0-47B1-93F0-7B318F23429C}" destId="{85597FFE-19B8-473B-A073-732704679C7F}" srcOrd="1" destOrd="0" presId="urn:microsoft.com/office/officeart/2005/8/layout/chevron2"/>
    <dgm:cxn modelId="{9511050E-4DE3-4D0D-8CB7-23C9953B4AF4}" type="presParOf" srcId="{6BC73664-0825-44BB-9D9B-FAD4108C5B30}" destId="{375A22E0-CB2B-4FA1-9AF5-B745612F069F}" srcOrd="5" destOrd="0" presId="urn:microsoft.com/office/officeart/2005/8/layout/chevron2"/>
    <dgm:cxn modelId="{E940C5CA-E0AE-4789-B5FD-104F9E8B82F2}" type="presParOf" srcId="{6BC73664-0825-44BB-9D9B-FAD4108C5B30}" destId="{2A27E350-FE0A-4CBC-B97D-B7B63E1743E1}" srcOrd="6" destOrd="0" presId="urn:microsoft.com/office/officeart/2005/8/layout/chevron2"/>
    <dgm:cxn modelId="{F7C02169-53E1-4681-97B1-2BCB5EE85C1F}" type="presParOf" srcId="{2A27E350-FE0A-4CBC-B97D-B7B63E1743E1}" destId="{2306B6BC-140A-4721-A09A-8E2979B75FB6}" srcOrd="0" destOrd="0" presId="urn:microsoft.com/office/officeart/2005/8/layout/chevron2"/>
    <dgm:cxn modelId="{2FEC990A-B790-4B9F-A779-36FEA0BCD662}" type="presParOf" srcId="{2A27E350-FE0A-4CBC-B97D-B7B63E1743E1}" destId="{1810898B-EE5A-4A75-BB0E-3292F4EAB27E}" srcOrd="1" destOrd="0" presId="urn:microsoft.com/office/officeart/2005/8/layout/chevron2"/>
    <dgm:cxn modelId="{AF444C3F-37D5-46FD-94E8-9548E86832A4}" type="presParOf" srcId="{6BC73664-0825-44BB-9D9B-FAD4108C5B30}" destId="{29287EAA-0A47-49BA-9FD3-8BB1350571A1}" srcOrd="7" destOrd="0" presId="urn:microsoft.com/office/officeart/2005/8/layout/chevron2"/>
    <dgm:cxn modelId="{529020A9-19FB-4B4B-9734-AD26AD0C30E3}" type="presParOf" srcId="{6BC73664-0825-44BB-9D9B-FAD4108C5B30}" destId="{1D9FEE09-4780-43E3-ACFA-284F5EE1FB70}" srcOrd="8" destOrd="0" presId="urn:microsoft.com/office/officeart/2005/8/layout/chevron2"/>
    <dgm:cxn modelId="{7EB59210-F7CA-4A23-96C9-781397A1BF60}" type="presParOf" srcId="{1D9FEE09-4780-43E3-ACFA-284F5EE1FB70}" destId="{A4EE285E-B5D3-407C-839E-14D3155CE78E}" srcOrd="0" destOrd="0" presId="urn:microsoft.com/office/officeart/2005/8/layout/chevron2"/>
    <dgm:cxn modelId="{32AF1615-DEEC-4ECB-89A0-BEC52C17FE4A}" type="presParOf" srcId="{1D9FEE09-4780-43E3-ACFA-284F5EE1FB70}" destId="{D8340D57-9ED4-413A-BDAB-2AA12E70B3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4CDBF-2F3E-4A8B-B683-DB755956EE4D}">
      <dsp:nvSpPr>
        <dsp:cNvPr id="0" name=""/>
        <dsp:cNvSpPr/>
      </dsp:nvSpPr>
      <dsp:spPr>
        <a:xfrm>
          <a:off x="0" y="0"/>
          <a:ext cx="9932291" cy="607059"/>
        </a:xfrm>
        <a:prstGeom prst="roundRect">
          <a:avLst/>
        </a:prstGeom>
        <a:solidFill>
          <a:schemeClr val="accent1"/>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Most Promising Experiment: Predicting Future Weather Patterns</a:t>
          </a:r>
        </a:p>
      </dsp:txBody>
      <dsp:txXfrm>
        <a:off x="29634" y="29634"/>
        <a:ext cx="9873023" cy="547791"/>
      </dsp:txXfrm>
    </dsp:sp>
    <dsp:sp modelId="{0D22C73C-9450-4641-92EF-B0E4052B25FB}">
      <dsp:nvSpPr>
        <dsp:cNvPr id="0" name=""/>
        <dsp:cNvSpPr/>
      </dsp:nvSpPr>
      <dsp:spPr>
        <a:xfrm>
          <a:off x="0" y="607059"/>
          <a:ext cx="2483072" cy="1274825"/>
        </a:xfrm>
        <a:prstGeom prst="roundRect">
          <a:avLst/>
        </a:prstGeom>
        <a:solidFill>
          <a:schemeClr val="bg1"/>
        </a:solidFill>
        <a:ln w="15875"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b="1" kern="1200" dirty="0">
              <a:solidFill>
                <a:schemeClr val="accent1">
                  <a:lumMod val="75000"/>
                </a:schemeClr>
              </a:solidFill>
              <a:latin typeface="Arial Nova" panose="020B0504020202020204" pitchFamily="34" charset="0"/>
            </a:rPr>
            <a:t>RATIONALE</a:t>
          </a:r>
        </a:p>
        <a:p>
          <a:pPr marL="0" lvl="0" indent="0" algn="ctr" defTabSz="533400">
            <a:lnSpc>
              <a:spcPct val="90000"/>
            </a:lnSpc>
            <a:spcBef>
              <a:spcPct val="0"/>
            </a:spcBef>
            <a:spcAft>
              <a:spcPct val="35000"/>
            </a:spcAft>
            <a:buNone/>
          </a:pPr>
          <a:r>
            <a:rPr lang="en-US" sz="1200" kern="1200" dirty="0">
              <a:solidFill>
                <a:schemeClr val="accent1">
                  <a:lumMod val="75000"/>
                </a:schemeClr>
              </a:solidFill>
              <a:latin typeface="Arial Nova" panose="020B0504020202020204" pitchFamily="34" charset="0"/>
            </a:rPr>
            <a:t>Has the potential to provide actionable insights well into the future and is crucial for long-term planning and adaptation strategies. </a:t>
          </a:r>
        </a:p>
      </dsp:txBody>
      <dsp:txXfrm>
        <a:off x="62232" y="669291"/>
        <a:ext cx="2358608" cy="1150361"/>
      </dsp:txXfrm>
    </dsp:sp>
    <dsp:sp modelId="{D7C631DB-0855-47F7-8447-C475A23596D0}">
      <dsp:nvSpPr>
        <dsp:cNvPr id="0" name=""/>
        <dsp:cNvSpPr/>
      </dsp:nvSpPr>
      <dsp:spPr>
        <a:xfrm>
          <a:off x="2483072" y="607059"/>
          <a:ext cx="2483072" cy="1274825"/>
        </a:xfrm>
        <a:prstGeom prst="roundRect">
          <a:avLst/>
        </a:prstGeom>
        <a:solidFill>
          <a:schemeClr val="bg1"/>
        </a:solidFill>
        <a:ln w="15875"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b="1" kern="1200" dirty="0">
              <a:solidFill>
                <a:schemeClr val="accent1">
                  <a:lumMod val="75000"/>
                </a:schemeClr>
              </a:solidFill>
              <a:latin typeface="Arial Nova" panose="020B0504020202020204" pitchFamily="34" charset="0"/>
            </a:rPr>
            <a:t>IMPACT</a:t>
          </a:r>
        </a:p>
        <a:p>
          <a:pPr marL="0" lvl="0" indent="0" algn="ctr" defTabSz="533400">
            <a:lnSpc>
              <a:spcPct val="90000"/>
            </a:lnSpc>
            <a:spcBef>
              <a:spcPct val="0"/>
            </a:spcBef>
            <a:spcAft>
              <a:spcPct val="35000"/>
            </a:spcAft>
            <a:buNone/>
          </a:pPr>
          <a:r>
            <a:rPr lang="en-US" sz="1200" kern="1200" dirty="0">
              <a:solidFill>
                <a:schemeClr val="accent1">
                  <a:lumMod val="75000"/>
                </a:schemeClr>
              </a:solidFill>
              <a:latin typeface="Arial Nova" panose="020B0504020202020204" pitchFamily="34" charset="0"/>
            </a:rPr>
            <a:t>Improved forecasting can significantly influence policy-making, urban planning, and disaster preparedness, potentially saving lives and resources.</a:t>
          </a:r>
        </a:p>
        <a:p>
          <a:pPr marL="0" lvl="0" indent="0" algn="ctr" defTabSz="533400">
            <a:lnSpc>
              <a:spcPct val="90000"/>
            </a:lnSpc>
            <a:spcBef>
              <a:spcPct val="0"/>
            </a:spcBef>
            <a:spcAft>
              <a:spcPct val="35000"/>
            </a:spcAft>
            <a:buNone/>
          </a:pPr>
          <a:endParaRPr lang="en-US" sz="1200" kern="1200" dirty="0">
            <a:solidFill>
              <a:schemeClr val="accent1">
                <a:lumMod val="75000"/>
              </a:schemeClr>
            </a:solidFill>
            <a:latin typeface="Arial Nova" panose="020B0504020202020204" pitchFamily="34" charset="0"/>
          </a:endParaRPr>
        </a:p>
      </dsp:txBody>
      <dsp:txXfrm>
        <a:off x="2545304" y="669291"/>
        <a:ext cx="2358608" cy="1150361"/>
      </dsp:txXfrm>
    </dsp:sp>
    <dsp:sp modelId="{53A279DA-9763-4B60-BE2F-597E3A1CCB6A}">
      <dsp:nvSpPr>
        <dsp:cNvPr id="0" name=""/>
        <dsp:cNvSpPr/>
      </dsp:nvSpPr>
      <dsp:spPr>
        <a:xfrm>
          <a:off x="4966145" y="607059"/>
          <a:ext cx="2483072" cy="1274825"/>
        </a:xfrm>
        <a:prstGeom prst="roundRect">
          <a:avLst/>
        </a:prstGeom>
        <a:solidFill>
          <a:schemeClr val="bg1"/>
        </a:solidFill>
        <a:ln w="15875"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b="1" kern="1200" dirty="0">
              <a:solidFill>
                <a:schemeClr val="accent1">
                  <a:lumMod val="75000"/>
                </a:schemeClr>
              </a:solidFill>
              <a:latin typeface="Arial Nova" panose="020B0504020202020204" pitchFamily="34" charset="0"/>
            </a:rPr>
            <a:t>FEASIBILITY</a:t>
          </a:r>
        </a:p>
        <a:p>
          <a:pPr marL="0" lvl="0" indent="0" algn="ctr" defTabSz="533400">
            <a:lnSpc>
              <a:spcPct val="90000"/>
            </a:lnSpc>
            <a:spcBef>
              <a:spcPct val="0"/>
            </a:spcBef>
            <a:spcAft>
              <a:spcPct val="35000"/>
            </a:spcAft>
            <a:buNone/>
          </a:pPr>
          <a:r>
            <a:rPr lang="en-US" sz="1200" kern="1200" dirty="0">
              <a:solidFill>
                <a:schemeClr val="accent1">
                  <a:lumMod val="75000"/>
                </a:schemeClr>
              </a:solidFill>
              <a:latin typeface="Arial Nova" panose="020B0504020202020204" pitchFamily="34" charset="0"/>
            </a:rPr>
            <a:t>While Quantum ML is still emerging, the groundwork with NAS and existing machine learning frameworks sets a realistic path for development.</a:t>
          </a:r>
        </a:p>
        <a:p>
          <a:pPr marL="0" lvl="0" indent="0" algn="ctr" defTabSz="533400">
            <a:lnSpc>
              <a:spcPct val="90000"/>
            </a:lnSpc>
            <a:spcBef>
              <a:spcPct val="0"/>
            </a:spcBef>
            <a:spcAft>
              <a:spcPct val="35000"/>
            </a:spcAft>
            <a:buNone/>
          </a:pPr>
          <a:endParaRPr lang="en-US" sz="1200" kern="1200" dirty="0">
            <a:solidFill>
              <a:schemeClr val="accent1">
                <a:lumMod val="75000"/>
              </a:schemeClr>
            </a:solidFill>
            <a:latin typeface="Arial Nova" panose="020B0504020202020204" pitchFamily="34" charset="0"/>
          </a:endParaRPr>
        </a:p>
      </dsp:txBody>
      <dsp:txXfrm>
        <a:off x="5028377" y="669291"/>
        <a:ext cx="2358608" cy="1150361"/>
      </dsp:txXfrm>
    </dsp:sp>
    <dsp:sp modelId="{C5D013A8-F520-4879-91A4-1B26311B821A}">
      <dsp:nvSpPr>
        <dsp:cNvPr id="0" name=""/>
        <dsp:cNvSpPr/>
      </dsp:nvSpPr>
      <dsp:spPr>
        <a:xfrm>
          <a:off x="7449218" y="607059"/>
          <a:ext cx="2483072" cy="1274825"/>
        </a:xfrm>
        <a:prstGeom prst="roundRect">
          <a:avLst/>
        </a:prstGeom>
        <a:solidFill>
          <a:schemeClr val="bg1"/>
        </a:solidFill>
        <a:ln w="15875"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b="1" kern="1200" dirty="0">
              <a:solidFill>
                <a:schemeClr val="accent1">
                  <a:lumMod val="75000"/>
                </a:schemeClr>
              </a:solidFill>
              <a:latin typeface="Arial Nova" panose="020B0504020202020204" pitchFamily="34" charset="0"/>
            </a:rPr>
            <a:t>DATA</a:t>
          </a:r>
        </a:p>
        <a:p>
          <a:pPr marL="0" lvl="0" indent="0" algn="ctr" defTabSz="533400">
            <a:lnSpc>
              <a:spcPct val="90000"/>
            </a:lnSpc>
            <a:spcBef>
              <a:spcPct val="0"/>
            </a:spcBef>
            <a:spcAft>
              <a:spcPct val="35000"/>
            </a:spcAft>
            <a:buNone/>
          </a:pPr>
          <a:r>
            <a:rPr lang="en-US" sz="1200" kern="1200" dirty="0">
              <a:solidFill>
                <a:schemeClr val="accent1">
                  <a:lumMod val="75000"/>
                </a:schemeClr>
              </a:solidFill>
              <a:latin typeface="Arial Nova" panose="020B0504020202020204" pitchFamily="34" charset="0"/>
            </a:rPr>
            <a:t> Leverages existing climate data sets, with the potential to seamlessly integrate new data as it becomes available.</a:t>
          </a:r>
        </a:p>
      </dsp:txBody>
      <dsp:txXfrm>
        <a:off x="7511450" y="669291"/>
        <a:ext cx="2358608" cy="1150361"/>
      </dsp:txXfrm>
    </dsp:sp>
    <dsp:sp modelId="{F2EDC6FB-8DA0-4EA1-BAAA-58C30FDC8489}">
      <dsp:nvSpPr>
        <dsp:cNvPr id="0" name=""/>
        <dsp:cNvSpPr/>
      </dsp:nvSpPr>
      <dsp:spPr>
        <a:xfrm>
          <a:off x="0" y="1881885"/>
          <a:ext cx="9932291" cy="141647"/>
        </a:xfrm>
        <a:prstGeom prst="roundRect">
          <a:avLst/>
        </a:prstGeom>
        <a:solidFill>
          <a:schemeClr val="accent1"/>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15B49-B3A2-4AFF-B33C-39203B71F6AE}">
      <dsp:nvSpPr>
        <dsp:cNvPr id="0" name=""/>
        <dsp:cNvSpPr/>
      </dsp:nvSpPr>
      <dsp:spPr>
        <a:xfrm>
          <a:off x="1212" y="0"/>
          <a:ext cx="3152338" cy="1866544"/>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rPr>
            <a:t>Detecting Weather Extremes</a:t>
          </a:r>
          <a:endParaRPr lang="en-US" sz="1600" kern="1200" dirty="0">
            <a:solidFill>
              <a:schemeClr val="accent1">
                <a:lumMod val="75000"/>
              </a:schemeClr>
            </a:solidFill>
          </a:endParaRPr>
        </a:p>
      </dsp:txBody>
      <dsp:txXfrm>
        <a:off x="1212" y="0"/>
        <a:ext cx="3152338" cy="559963"/>
      </dsp:txXfrm>
    </dsp:sp>
    <dsp:sp modelId="{B9B8A308-9CDD-438E-9654-3C1DC2468E91}">
      <dsp:nvSpPr>
        <dsp:cNvPr id="0" name=""/>
        <dsp:cNvSpPr/>
      </dsp:nvSpPr>
      <dsp:spPr>
        <a:xfrm>
          <a:off x="113877" y="502858"/>
          <a:ext cx="2889382" cy="60425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rial Nova" panose="020B0504020202020204" pitchFamily="34" charset="0"/>
            </a:rPr>
            <a:t>Suggested use of anomaly detection models like Isolation Forests and LOF.</a:t>
          </a:r>
        </a:p>
      </dsp:txBody>
      <dsp:txXfrm>
        <a:off x="143374" y="532355"/>
        <a:ext cx="2830388" cy="545263"/>
      </dsp:txXfrm>
    </dsp:sp>
    <dsp:sp modelId="{0CB0CA7C-7759-458C-9FBA-3462F49017D4}">
      <dsp:nvSpPr>
        <dsp:cNvPr id="0" name=""/>
        <dsp:cNvSpPr/>
      </dsp:nvSpPr>
      <dsp:spPr>
        <a:xfrm>
          <a:off x="113877" y="1111764"/>
          <a:ext cx="2889382" cy="60425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rial Nova" panose="020B0504020202020204" pitchFamily="34" charset="0"/>
            </a:rPr>
            <a:t>Potential to augment datasets with GANs for improved anomaly detection.</a:t>
          </a:r>
        </a:p>
      </dsp:txBody>
      <dsp:txXfrm>
        <a:off x="143374" y="1141261"/>
        <a:ext cx="2830388" cy="545263"/>
      </dsp:txXfrm>
    </dsp:sp>
    <dsp:sp modelId="{35E82C2B-F8FE-4071-AE6E-7B4E6AE54CB0}">
      <dsp:nvSpPr>
        <dsp:cNvPr id="0" name=""/>
        <dsp:cNvSpPr/>
      </dsp:nvSpPr>
      <dsp:spPr>
        <a:xfrm>
          <a:off x="3389976" y="0"/>
          <a:ext cx="3152338" cy="1866544"/>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rPr>
            <a:t>Predicting Future Weather Patterns</a:t>
          </a:r>
          <a:endParaRPr lang="en-US" sz="1600" kern="1200" dirty="0">
            <a:solidFill>
              <a:schemeClr val="accent1">
                <a:lumMod val="75000"/>
              </a:schemeClr>
            </a:solidFill>
          </a:endParaRPr>
        </a:p>
      </dsp:txBody>
      <dsp:txXfrm>
        <a:off x="3389976" y="0"/>
        <a:ext cx="3152338" cy="559963"/>
      </dsp:txXfrm>
    </dsp:sp>
    <dsp:sp modelId="{A63DD694-8033-4E5D-99A5-93EE9270E51D}">
      <dsp:nvSpPr>
        <dsp:cNvPr id="0" name=""/>
        <dsp:cNvSpPr/>
      </dsp:nvSpPr>
      <dsp:spPr>
        <a:xfrm>
          <a:off x="3502640" y="502858"/>
          <a:ext cx="2889382" cy="60425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rial Nova" panose="020B0504020202020204" pitchFamily="34" charset="0"/>
            </a:rPr>
            <a:t>Suggested time series forecasting models include LSTM, Prophet, and GRU.</a:t>
          </a:r>
        </a:p>
      </dsp:txBody>
      <dsp:txXfrm>
        <a:off x="3532137" y="532355"/>
        <a:ext cx="2830388" cy="545263"/>
      </dsp:txXfrm>
    </dsp:sp>
    <dsp:sp modelId="{A757E2AB-F300-4CD5-9EB6-E5712C57328D}">
      <dsp:nvSpPr>
        <dsp:cNvPr id="0" name=""/>
        <dsp:cNvSpPr/>
      </dsp:nvSpPr>
      <dsp:spPr>
        <a:xfrm>
          <a:off x="3502640" y="1111764"/>
          <a:ext cx="2889382" cy="60425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rial Nova" panose="020B0504020202020204" pitchFamily="34" charset="0"/>
            </a:rPr>
            <a:t>Neural Architecture Search (NAS) recommended to optimize model architectures.</a:t>
          </a:r>
        </a:p>
      </dsp:txBody>
      <dsp:txXfrm>
        <a:off x="3532137" y="1141261"/>
        <a:ext cx="2830388" cy="545263"/>
      </dsp:txXfrm>
    </dsp:sp>
    <dsp:sp modelId="{86B7882E-A6A3-4A2B-AC00-39D5193F8E84}">
      <dsp:nvSpPr>
        <dsp:cNvPr id="0" name=""/>
        <dsp:cNvSpPr/>
      </dsp:nvSpPr>
      <dsp:spPr>
        <a:xfrm>
          <a:off x="6778740" y="0"/>
          <a:ext cx="3152338" cy="1866544"/>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rPr>
            <a:t>Identifying Safe Living Locations</a:t>
          </a:r>
          <a:endParaRPr lang="en-US" sz="1600" kern="1200" dirty="0">
            <a:solidFill>
              <a:schemeClr val="accent1">
                <a:lumMod val="75000"/>
              </a:schemeClr>
            </a:solidFill>
          </a:endParaRPr>
        </a:p>
      </dsp:txBody>
      <dsp:txXfrm>
        <a:off x="6778740" y="0"/>
        <a:ext cx="3152338" cy="559963"/>
      </dsp:txXfrm>
    </dsp:sp>
    <dsp:sp modelId="{7E981823-A825-498C-8B1C-D74974A4D0F8}">
      <dsp:nvSpPr>
        <dsp:cNvPr id="0" name=""/>
        <dsp:cNvSpPr/>
      </dsp:nvSpPr>
      <dsp:spPr>
        <a:xfrm>
          <a:off x="6891404" y="502858"/>
          <a:ext cx="2889382" cy="60425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rial Nova" panose="020B0504020202020204" pitchFamily="34" charset="0"/>
            </a:rPr>
            <a:t>Proposed use of Random Forests, Gradient Boosting Machines, and ensemble methods.</a:t>
          </a:r>
        </a:p>
      </dsp:txBody>
      <dsp:txXfrm>
        <a:off x="6920901" y="532355"/>
        <a:ext cx="2830388" cy="545263"/>
      </dsp:txXfrm>
    </dsp:sp>
    <dsp:sp modelId="{21EFB42F-A0B3-46F5-94D8-78442B1ADE95}">
      <dsp:nvSpPr>
        <dsp:cNvPr id="0" name=""/>
        <dsp:cNvSpPr/>
      </dsp:nvSpPr>
      <dsp:spPr>
        <a:xfrm>
          <a:off x="6891404" y="1111764"/>
          <a:ext cx="2889382" cy="60425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rial Nova" panose="020B0504020202020204" pitchFamily="34" charset="0"/>
            </a:rPr>
            <a:t>Integration of socio-economic data for comprehensive safety analysis.</a:t>
          </a:r>
        </a:p>
      </dsp:txBody>
      <dsp:txXfrm>
        <a:off x="6920901" y="1141261"/>
        <a:ext cx="2830388" cy="5452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D874C-06A4-4127-A348-D167C9BD4BB9}">
      <dsp:nvSpPr>
        <dsp:cNvPr id="0" name=""/>
        <dsp:cNvSpPr/>
      </dsp:nvSpPr>
      <dsp:spPr>
        <a:xfrm rot="5400000">
          <a:off x="-172299" y="173943"/>
          <a:ext cx="1148662" cy="804063"/>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t>Initial Model Testing</a:t>
          </a:r>
          <a:endParaRPr lang="en-US" sz="1100" kern="1200" dirty="0"/>
        </a:p>
      </dsp:txBody>
      <dsp:txXfrm rot="-5400000">
        <a:off x="1" y="403676"/>
        <a:ext cx="804063" cy="344599"/>
      </dsp:txXfrm>
    </dsp:sp>
    <dsp:sp modelId="{4E21944E-3B1C-4E7B-8E97-1C96C5388D5E}">
      <dsp:nvSpPr>
        <dsp:cNvPr id="0" name=""/>
        <dsp:cNvSpPr/>
      </dsp:nvSpPr>
      <dsp:spPr>
        <a:xfrm rot="5400000">
          <a:off x="3758065" y="-2952357"/>
          <a:ext cx="746630" cy="665463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solidFill>
                <a:schemeClr val="accent2">
                  <a:lumMod val="50000"/>
                </a:schemeClr>
              </a:solidFill>
            </a:rPr>
            <a:t>Begin with preliminary testing of suggested models using existing climate dataset.</a:t>
          </a:r>
        </a:p>
        <a:p>
          <a:pPr marL="114300" lvl="1" indent="-114300" algn="l" defTabSz="666750">
            <a:lnSpc>
              <a:spcPct val="90000"/>
            </a:lnSpc>
            <a:spcBef>
              <a:spcPct val="0"/>
            </a:spcBef>
            <a:spcAft>
              <a:spcPct val="15000"/>
            </a:spcAft>
            <a:buChar char="•"/>
          </a:pPr>
          <a:r>
            <a:rPr lang="en-US" sz="1500" kern="1200">
              <a:solidFill>
                <a:schemeClr val="accent2">
                  <a:lumMod val="50000"/>
                </a:schemeClr>
              </a:solidFill>
            </a:rPr>
            <a:t>Evaluate performance and refine models based on initial results.</a:t>
          </a:r>
          <a:endParaRPr lang="en-US" sz="1500" kern="1200" dirty="0">
            <a:solidFill>
              <a:schemeClr val="accent2">
                <a:lumMod val="50000"/>
              </a:schemeClr>
            </a:solidFill>
          </a:endParaRPr>
        </a:p>
      </dsp:txBody>
      <dsp:txXfrm rot="-5400000">
        <a:off x="804064" y="38091"/>
        <a:ext cx="6618186" cy="673736"/>
      </dsp:txXfrm>
    </dsp:sp>
    <dsp:sp modelId="{1014FD1E-EEF9-4906-9678-7AEEE474E6AE}">
      <dsp:nvSpPr>
        <dsp:cNvPr id="0" name=""/>
        <dsp:cNvSpPr/>
      </dsp:nvSpPr>
      <dsp:spPr>
        <a:xfrm rot="5400000">
          <a:off x="-172299" y="1206079"/>
          <a:ext cx="1148662" cy="804063"/>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t>Data Enrichment</a:t>
          </a:r>
          <a:endParaRPr lang="en-US" sz="1100" kern="1200" dirty="0"/>
        </a:p>
      </dsp:txBody>
      <dsp:txXfrm rot="-5400000">
        <a:off x="1" y="1435812"/>
        <a:ext cx="804063" cy="344599"/>
      </dsp:txXfrm>
    </dsp:sp>
    <dsp:sp modelId="{E88E6AA0-17AE-4C24-A16E-39263838356F}">
      <dsp:nvSpPr>
        <dsp:cNvPr id="0" name=""/>
        <dsp:cNvSpPr/>
      </dsp:nvSpPr>
      <dsp:spPr>
        <a:xfrm rot="5400000">
          <a:off x="3758065" y="-1920221"/>
          <a:ext cx="746630" cy="665463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chemeClr val="accent2">
                  <a:lumMod val="50000"/>
                </a:schemeClr>
              </a:solidFill>
            </a:rPr>
            <a:t>Plan to incorporate real-time climate data, socio-economic data, and GIS data.</a:t>
          </a:r>
          <a:endParaRPr lang="en-US" sz="1500" kern="1200" dirty="0">
            <a:solidFill>
              <a:schemeClr val="accent2">
                <a:lumMod val="50000"/>
              </a:schemeClr>
            </a:solidFill>
          </a:endParaRPr>
        </a:p>
        <a:p>
          <a:pPr marL="114300" lvl="1" indent="-114300" algn="l" defTabSz="666750">
            <a:lnSpc>
              <a:spcPct val="90000"/>
            </a:lnSpc>
            <a:spcBef>
              <a:spcPct val="0"/>
            </a:spcBef>
            <a:spcAft>
              <a:spcPct val="15000"/>
            </a:spcAft>
            <a:buChar char="•"/>
          </a:pPr>
          <a:r>
            <a:rPr lang="en-US" sz="1500" kern="1200" dirty="0">
              <a:solidFill>
                <a:schemeClr val="accent2">
                  <a:lumMod val="50000"/>
                </a:schemeClr>
              </a:solidFill>
            </a:rPr>
            <a:t>Enhance robustness and accuracy of predictive models.</a:t>
          </a:r>
        </a:p>
      </dsp:txBody>
      <dsp:txXfrm rot="-5400000">
        <a:off x="804064" y="1070227"/>
        <a:ext cx="6618186" cy="673736"/>
      </dsp:txXfrm>
    </dsp:sp>
    <dsp:sp modelId="{C40018C0-2139-40FD-B303-0D53DF9BAC43}">
      <dsp:nvSpPr>
        <dsp:cNvPr id="0" name=""/>
        <dsp:cNvSpPr/>
      </dsp:nvSpPr>
      <dsp:spPr>
        <a:xfrm rot="5400000">
          <a:off x="-172299" y="2238215"/>
          <a:ext cx="1148662" cy="804063"/>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t>Model Optimization</a:t>
          </a:r>
          <a:endParaRPr lang="en-US" sz="1100" b="1" kern="1200" dirty="0"/>
        </a:p>
      </dsp:txBody>
      <dsp:txXfrm rot="-5400000">
        <a:off x="1" y="2467948"/>
        <a:ext cx="804063" cy="344599"/>
      </dsp:txXfrm>
    </dsp:sp>
    <dsp:sp modelId="{85597FFE-19B8-473B-A073-732704679C7F}">
      <dsp:nvSpPr>
        <dsp:cNvPr id="0" name=""/>
        <dsp:cNvSpPr/>
      </dsp:nvSpPr>
      <dsp:spPr>
        <a:xfrm rot="5400000">
          <a:off x="3758065" y="-888085"/>
          <a:ext cx="746630" cy="665463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chemeClr val="accent2">
                  <a:lumMod val="50000"/>
                </a:schemeClr>
              </a:solidFill>
            </a:rPr>
            <a:t>Utilize Neural Architecture Search (NAS) to optimize model performance.</a:t>
          </a:r>
          <a:endParaRPr lang="en-US" sz="1500" kern="1200" dirty="0">
            <a:solidFill>
              <a:schemeClr val="accent2">
                <a:lumMod val="50000"/>
              </a:schemeClr>
            </a:solidFill>
          </a:endParaRPr>
        </a:p>
        <a:p>
          <a:pPr marL="114300" lvl="1" indent="-114300" algn="l" defTabSz="666750">
            <a:lnSpc>
              <a:spcPct val="90000"/>
            </a:lnSpc>
            <a:spcBef>
              <a:spcPct val="0"/>
            </a:spcBef>
            <a:spcAft>
              <a:spcPct val="15000"/>
            </a:spcAft>
            <a:buChar char="•"/>
          </a:pPr>
          <a:r>
            <a:rPr lang="en-US" sz="1500" kern="1200">
              <a:solidFill>
                <a:schemeClr val="accent2">
                  <a:lumMod val="50000"/>
                </a:schemeClr>
              </a:solidFill>
            </a:rPr>
            <a:t>Apply transfer learning with similar climate datasets for broader applicability.</a:t>
          </a:r>
          <a:endParaRPr lang="en-US" sz="1500" kern="1200" dirty="0">
            <a:solidFill>
              <a:schemeClr val="accent2">
                <a:lumMod val="50000"/>
              </a:schemeClr>
            </a:solidFill>
          </a:endParaRPr>
        </a:p>
      </dsp:txBody>
      <dsp:txXfrm rot="-5400000">
        <a:off x="804064" y="2102363"/>
        <a:ext cx="6618186" cy="673736"/>
      </dsp:txXfrm>
    </dsp:sp>
    <dsp:sp modelId="{2306B6BC-140A-4721-A09A-8E2979B75FB6}">
      <dsp:nvSpPr>
        <dsp:cNvPr id="0" name=""/>
        <dsp:cNvSpPr/>
      </dsp:nvSpPr>
      <dsp:spPr>
        <a:xfrm rot="5400000">
          <a:off x="-172299" y="3270351"/>
          <a:ext cx="1148662" cy="804063"/>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t>Integration &amp; Validation</a:t>
          </a:r>
          <a:endParaRPr lang="en-US" sz="1100" kern="1200" dirty="0"/>
        </a:p>
      </dsp:txBody>
      <dsp:txXfrm rot="-5400000">
        <a:off x="1" y="3500084"/>
        <a:ext cx="804063" cy="344599"/>
      </dsp:txXfrm>
    </dsp:sp>
    <dsp:sp modelId="{1810898B-EE5A-4A75-BB0E-3292F4EAB27E}">
      <dsp:nvSpPr>
        <dsp:cNvPr id="0" name=""/>
        <dsp:cNvSpPr/>
      </dsp:nvSpPr>
      <dsp:spPr>
        <a:xfrm rot="5400000">
          <a:off x="3758065" y="144051"/>
          <a:ext cx="746630" cy="665463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chemeClr val="accent2">
                  <a:lumMod val="50000"/>
                </a:schemeClr>
              </a:solidFill>
            </a:rPr>
            <a:t>Develop a unified platform to integrate different models and validate predictions.</a:t>
          </a:r>
          <a:endParaRPr lang="en-US" sz="1500" kern="1200" dirty="0">
            <a:solidFill>
              <a:schemeClr val="accent2">
                <a:lumMod val="50000"/>
              </a:schemeClr>
            </a:solidFill>
          </a:endParaRPr>
        </a:p>
        <a:p>
          <a:pPr marL="114300" lvl="1" indent="-114300" algn="l" defTabSz="666750">
            <a:lnSpc>
              <a:spcPct val="90000"/>
            </a:lnSpc>
            <a:spcBef>
              <a:spcPct val="0"/>
            </a:spcBef>
            <a:spcAft>
              <a:spcPct val="15000"/>
            </a:spcAft>
            <a:buChar char="•"/>
          </a:pPr>
          <a:r>
            <a:rPr lang="en-US" sz="1500" kern="1200">
              <a:solidFill>
                <a:schemeClr val="accent2">
                  <a:lumMod val="50000"/>
                </a:schemeClr>
              </a:solidFill>
            </a:rPr>
            <a:t>Continuous monitoring and updating of models based on new data and findings.</a:t>
          </a:r>
          <a:endParaRPr lang="en-US" sz="1500" kern="1200" dirty="0">
            <a:solidFill>
              <a:schemeClr val="accent2">
                <a:lumMod val="50000"/>
              </a:schemeClr>
            </a:solidFill>
          </a:endParaRPr>
        </a:p>
      </dsp:txBody>
      <dsp:txXfrm rot="-5400000">
        <a:off x="804064" y="3134500"/>
        <a:ext cx="6618186" cy="673736"/>
      </dsp:txXfrm>
    </dsp:sp>
    <dsp:sp modelId="{A4EE285E-B5D3-407C-839E-14D3155CE78E}">
      <dsp:nvSpPr>
        <dsp:cNvPr id="0" name=""/>
        <dsp:cNvSpPr/>
      </dsp:nvSpPr>
      <dsp:spPr>
        <a:xfrm rot="5400000">
          <a:off x="-172299" y="4302488"/>
          <a:ext cx="1148662" cy="804063"/>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t>Collaboration</a:t>
          </a:r>
          <a:endParaRPr lang="en-US" sz="1100" kern="1200" dirty="0"/>
        </a:p>
      </dsp:txBody>
      <dsp:txXfrm rot="-5400000">
        <a:off x="1" y="4532221"/>
        <a:ext cx="804063" cy="344599"/>
      </dsp:txXfrm>
    </dsp:sp>
    <dsp:sp modelId="{D8340D57-9ED4-413A-BDAB-2AA12E70B3C6}">
      <dsp:nvSpPr>
        <dsp:cNvPr id="0" name=""/>
        <dsp:cNvSpPr/>
      </dsp:nvSpPr>
      <dsp:spPr>
        <a:xfrm rot="5400000">
          <a:off x="3758065" y="1176187"/>
          <a:ext cx="746630" cy="665463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chemeClr val="accent2">
                  <a:lumMod val="50000"/>
                </a:schemeClr>
              </a:solidFill>
            </a:rPr>
            <a:t>Work closely with climatologists, urban planners, and policymakers.</a:t>
          </a:r>
          <a:endParaRPr lang="en-US" sz="1500" kern="1200" dirty="0">
            <a:solidFill>
              <a:schemeClr val="accent2">
                <a:lumMod val="50000"/>
              </a:schemeClr>
            </a:solidFill>
          </a:endParaRPr>
        </a:p>
        <a:p>
          <a:pPr marL="114300" lvl="1" indent="-114300" algn="l" defTabSz="666750">
            <a:lnSpc>
              <a:spcPct val="90000"/>
            </a:lnSpc>
            <a:spcBef>
              <a:spcPct val="0"/>
            </a:spcBef>
            <a:spcAft>
              <a:spcPct val="15000"/>
            </a:spcAft>
            <a:buChar char="•"/>
          </a:pPr>
          <a:r>
            <a:rPr lang="en-US" sz="1500" kern="1200">
              <a:solidFill>
                <a:schemeClr val="accent2">
                  <a:lumMod val="50000"/>
                </a:schemeClr>
              </a:solidFill>
            </a:rPr>
            <a:t>Ensure practical applicability and relevance of the models in real-world scenarios.</a:t>
          </a:r>
          <a:endParaRPr lang="en-US" sz="1500" kern="1200" dirty="0">
            <a:solidFill>
              <a:schemeClr val="accent2">
                <a:lumMod val="50000"/>
              </a:schemeClr>
            </a:solidFill>
          </a:endParaRPr>
        </a:p>
      </dsp:txBody>
      <dsp:txXfrm rot="-5400000">
        <a:off x="804064" y="4166636"/>
        <a:ext cx="6618186" cy="673736"/>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295007-FF24-40FA-8542-15731EF76DC5}"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D8B38-B4F8-4E8B-8B96-F6141ACB6E6E}" type="slidenum">
              <a:rPr lang="en-US" smtClean="0"/>
              <a:t>‹#›</a:t>
            </a:fld>
            <a:endParaRPr lang="en-US"/>
          </a:p>
        </p:txBody>
      </p:sp>
    </p:spTree>
    <p:extLst>
      <p:ext uri="{BB962C8B-B14F-4D97-AF65-F5344CB8AC3E}">
        <p14:creationId xmlns:p14="http://schemas.microsoft.com/office/powerpoint/2010/main" val="1105002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4D8B38-B4F8-4E8B-8B96-F6141ACB6E6E}" type="slidenum">
              <a:rPr lang="en-US" smtClean="0"/>
              <a:t>7</a:t>
            </a:fld>
            <a:endParaRPr lang="en-US"/>
          </a:p>
        </p:txBody>
      </p:sp>
    </p:spTree>
    <p:extLst>
      <p:ext uri="{BB962C8B-B14F-4D97-AF65-F5344CB8AC3E}">
        <p14:creationId xmlns:p14="http://schemas.microsoft.com/office/powerpoint/2010/main" val="516439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6715C6-1EC2-4250-9180-8875D356CCD8}"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847CA-83B3-4435-B701-79C60E293AC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18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6715C6-1EC2-4250-9180-8875D356CCD8}"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847CA-83B3-4435-B701-79C60E293AC4}" type="slidenum">
              <a:rPr lang="en-US" smtClean="0"/>
              <a:t>‹#›</a:t>
            </a:fld>
            <a:endParaRPr lang="en-US"/>
          </a:p>
        </p:txBody>
      </p:sp>
    </p:spTree>
    <p:extLst>
      <p:ext uri="{BB962C8B-B14F-4D97-AF65-F5344CB8AC3E}">
        <p14:creationId xmlns:p14="http://schemas.microsoft.com/office/powerpoint/2010/main" val="1363138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6715C6-1EC2-4250-9180-8875D356CCD8}"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847CA-83B3-4435-B701-79C60E293AC4}" type="slidenum">
              <a:rPr lang="en-US" smtClean="0"/>
              <a:t>‹#›</a:t>
            </a:fld>
            <a:endParaRPr lang="en-US"/>
          </a:p>
        </p:txBody>
      </p:sp>
    </p:spTree>
    <p:extLst>
      <p:ext uri="{BB962C8B-B14F-4D97-AF65-F5344CB8AC3E}">
        <p14:creationId xmlns:p14="http://schemas.microsoft.com/office/powerpoint/2010/main" val="340053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6715C6-1EC2-4250-9180-8875D356CCD8}"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847CA-83B3-4435-B701-79C60E293AC4}" type="slidenum">
              <a:rPr lang="en-US" smtClean="0"/>
              <a:t>‹#›</a:t>
            </a:fld>
            <a:endParaRPr lang="en-US"/>
          </a:p>
        </p:txBody>
      </p:sp>
    </p:spTree>
    <p:extLst>
      <p:ext uri="{BB962C8B-B14F-4D97-AF65-F5344CB8AC3E}">
        <p14:creationId xmlns:p14="http://schemas.microsoft.com/office/powerpoint/2010/main" val="284751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6715C6-1EC2-4250-9180-8875D356CCD8}"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847CA-83B3-4435-B701-79C60E293AC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641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6715C6-1EC2-4250-9180-8875D356CCD8}" type="datetimeFigureOut">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847CA-83B3-4435-B701-79C60E293AC4}" type="slidenum">
              <a:rPr lang="en-US" smtClean="0"/>
              <a:t>‹#›</a:t>
            </a:fld>
            <a:endParaRPr lang="en-US"/>
          </a:p>
        </p:txBody>
      </p:sp>
    </p:spTree>
    <p:extLst>
      <p:ext uri="{BB962C8B-B14F-4D97-AF65-F5344CB8AC3E}">
        <p14:creationId xmlns:p14="http://schemas.microsoft.com/office/powerpoint/2010/main" val="2815913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6715C6-1EC2-4250-9180-8875D356CCD8}" type="datetimeFigureOut">
              <a:rPr lang="en-US" smtClean="0"/>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0847CA-83B3-4435-B701-79C60E293AC4}" type="slidenum">
              <a:rPr lang="en-US" smtClean="0"/>
              <a:t>‹#›</a:t>
            </a:fld>
            <a:endParaRPr lang="en-US"/>
          </a:p>
        </p:txBody>
      </p:sp>
    </p:spTree>
    <p:extLst>
      <p:ext uri="{BB962C8B-B14F-4D97-AF65-F5344CB8AC3E}">
        <p14:creationId xmlns:p14="http://schemas.microsoft.com/office/powerpoint/2010/main" val="1388118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6715C6-1EC2-4250-9180-8875D356CCD8}" type="datetimeFigureOut">
              <a:rPr lang="en-US" smtClean="0"/>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0847CA-83B3-4435-B701-79C60E293AC4}" type="slidenum">
              <a:rPr lang="en-US" smtClean="0"/>
              <a:t>‹#›</a:t>
            </a:fld>
            <a:endParaRPr lang="en-US"/>
          </a:p>
        </p:txBody>
      </p:sp>
    </p:spTree>
    <p:extLst>
      <p:ext uri="{BB962C8B-B14F-4D97-AF65-F5344CB8AC3E}">
        <p14:creationId xmlns:p14="http://schemas.microsoft.com/office/powerpoint/2010/main" val="2475649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26715C6-1EC2-4250-9180-8875D356CCD8}" type="datetimeFigureOut">
              <a:rPr lang="en-US" smtClean="0"/>
              <a:t>6/19/2024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C0847CA-83B3-4435-B701-79C60E293AC4}" type="slidenum">
              <a:rPr lang="en-US" smtClean="0"/>
              <a:t>‹#›</a:t>
            </a:fld>
            <a:endParaRPr lang="en-US"/>
          </a:p>
        </p:txBody>
      </p:sp>
    </p:spTree>
    <p:extLst>
      <p:ext uri="{BB962C8B-B14F-4D97-AF65-F5344CB8AC3E}">
        <p14:creationId xmlns:p14="http://schemas.microsoft.com/office/powerpoint/2010/main" val="384431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6715C6-1EC2-4250-9180-8875D356CCD8}" type="datetimeFigureOut">
              <a:rPr lang="en-US" smtClean="0"/>
              <a:t>6/19/2024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C0847CA-83B3-4435-B701-79C60E293AC4}" type="slidenum">
              <a:rPr lang="en-US" smtClean="0"/>
              <a:t>‹#›</a:t>
            </a:fld>
            <a:endParaRPr lang="en-US"/>
          </a:p>
        </p:txBody>
      </p:sp>
    </p:spTree>
    <p:extLst>
      <p:ext uri="{BB962C8B-B14F-4D97-AF65-F5344CB8AC3E}">
        <p14:creationId xmlns:p14="http://schemas.microsoft.com/office/powerpoint/2010/main" val="4164947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6715C6-1EC2-4250-9180-8875D356CCD8}" type="datetimeFigureOut">
              <a:rPr lang="en-US" smtClean="0"/>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847CA-83B3-4435-B701-79C60E293AC4}" type="slidenum">
              <a:rPr lang="en-US" smtClean="0"/>
              <a:t>‹#›</a:t>
            </a:fld>
            <a:endParaRPr lang="en-US"/>
          </a:p>
        </p:txBody>
      </p:sp>
    </p:spTree>
    <p:extLst>
      <p:ext uri="{BB962C8B-B14F-4D97-AF65-F5344CB8AC3E}">
        <p14:creationId xmlns:p14="http://schemas.microsoft.com/office/powerpoint/2010/main" val="717075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6715C6-1EC2-4250-9180-8875D356CCD8}" type="datetimeFigureOut">
              <a:rPr lang="en-US" smtClean="0"/>
              <a:t>6/19/2024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C0847CA-83B3-4435-B701-79C60E293AC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4054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KaciErwin/ClimateWin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jpg"/><Relationship Id="rId1" Type="http://schemas.openxmlformats.org/officeDocument/2006/relationships/slideLayout" Target="../slideLayouts/slideLayout6.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135B-A61A-975E-D75A-4C4EC9DE254B}"/>
              </a:ext>
            </a:extLst>
          </p:cNvPr>
          <p:cNvSpPr>
            <a:spLocks noGrp="1"/>
          </p:cNvSpPr>
          <p:nvPr>
            <p:ph type="ctrTitle"/>
          </p:nvPr>
        </p:nvSpPr>
        <p:spPr>
          <a:xfrm>
            <a:off x="1100051" y="1221364"/>
            <a:ext cx="10058400" cy="2848004"/>
          </a:xfrm>
        </p:spPr>
        <p:txBody>
          <a:bodyPr>
            <a:normAutofit fontScale="90000"/>
          </a:bodyPr>
          <a:lstStyle/>
          <a:p>
            <a:pPr algn="ctr"/>
            <a:r>
              <a:rPr lang="en-US" sz="6600">
                <a:solidFill>
                  <a:schemeClr val="accent1">
                    <a:lumMod val="75000"/>
                  </a:schemeClr>
                </a:solidFill>
                <a:latin typeface="Arial Nova" panose="020B0504020202020204" pitchFamily="34" charset="0"/>
              </a:rPr>
              <a:t>Strategic Proposal for Predictive Weather Analysis using Machine Learning</a:t>
            </a:r>
            <a:endParaRPr lang="en-US" sz="6600" dirty="0">
              <a:solidFill>
                <a:schemeClr val="accent1">
                  <a:lumMod val="75000"/>
                </a:schemeClr>
              </a:solidFill>
              <a:latin typeface="Arial Nova" panose="020B0504020202020204" pitchFamily="34" charset="0"/>
            </a:endParaRPr>
          </a:p>
        </p:txBody>
      </p:sp>
      <p:sp>
        <p:nvSpPr>
          <p:cNvPr id="4" name="Subtitle 2">
            <a:extLst>
              <a:ext uri="{FF2B5EF4-FFF2-40B4-BE49-F238E27FC236}">
                <a16:creationId xmlns:a16="http://schemas.microsoft.com/office/drawing/2014/main" id="{48FE65D7-CE91-AECF-778C-FF36C2645922}"/>
              </a:ext>
            </a:extLst>
          </p:cNvPr>
          <p:cNvSpPr txBox="1">
            <a:spLocks/>
          </p:cNvSpPr>
          <p:nvPr/>
        </p:nvSpPr>
        <p:spPr>
          <a:xfrm>
            <a:off x="1100051" y="4525563"/>
            <a:ext cx="10058400" cy="5723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lnSpc>
                <a:spcPct val="100000"/>
              </a:lnSpc>
              <a:spcBef>
                <a:spcPts val="0"/>
              </a:spcBef>
              <a:spcAft>
                <a:spcPts val="0"/>
              </a:spcAft>
            </a:pPr>
            <a:r>
              <a:rPr lang="en-US" sz="2000">
                <a:solidFill>
                  <a:schemeClr val="accent1">
                    <a:lumMod val="50000"/>
                  </a:schemeClr>
                </a:solidFill>
              </a:rPr>
              <a:t>Kaci Erwin | June 2024</a:t>
            </a:r>
            <a:endParaRPr lang="en-US" sz="2000" dirty="0">
              <a:solidFill>
                <a:schemeClr val="accent1">
                  <a:lumMod val="50000"/>
                </a:schemeClr>
              </a:solidFill>
            </a:endParaRPr>
          </a:p>
        </p:txBody>
      </p:sp>
    </p:spTree>
    <p:extLst>
      <p:ext uri="{BB962C8B-B14F-4D97-AF65-F5344CB8AC3E}">
        <p14:creationId xmlns:p14="http://schemas.microsoft.com/office/powerpoint/2010/main" val="3508362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1E9E-3EAE-58CB-9331-7CECAFE84809}"/>
              </a:ext>
            </a:extLst>
          </p:cNvPr>
          <p:cNvSpPr>
            <a:spLocks noGrp="1"/>
          </p:cNvSpPr>
          <p:nvPr>
            <p:ph type="title"/>
          </p:nvPr>
        </p:nvSpPr>
        <p:spPr/>
        <p:txBody>
          <a:bodyPr>
            <a:normAutofit/>
          </a:bodyPr>
          <a:lstStyle/>
          <a:p>
            <a:r>
              <a:rPr lang="en-US" sz="3600" dirty="0">
                <a:solidFill>
                  <a:schemeClr val="accent1">
                    <a:lumMod val="75000"/>
                  </a:schemeClr>
                </a:solidFill>
                <a:latin typeface="Arial Nova" panose="020B0504020202020204" pitchFamily="34" charset="0"/>
              </a:rPr>
              <a:t>Thought Experiment 3: </a:t>
            </a:r>
            <a:br>
              <a:rPr lang="en-US" sz="3600" dirty="0">
                <a:solidFill>
                  <a:schemeClr val="accent1">
                    <a:lumMod val="75000"/>
                  </a:schemeClr>
                </a:solidFill>
                <a:latin typeface="Arial Nova" panose="020B0504020202020204" pitchFamily="34" charset="0"/>
              </a:rPr>
            </a:br>
            <a:r>
              <a:rPr lang="en-US" sz="3600" dirty="0">
                <a:solidFill>
                  <a:schemeClr val="accent1">
                    <a:lumMod val="75000"/>
                  </a:schemeClr>
                </a:solidFill>
                <a:latin typeface="Arial Nova" panose="020B0504020202020204" pitchFamily="34" charset="0"/>
              </a:rPr>
              <a:t>Identifying Safe Living Locations</a:t>
            </a:r>
          </a:p>
        </p:txBody>
      </p:sp>
      <p:grpSp>
        <p:nvGrpSpPr>
          <p:cNvPr id="16" name="Group 15">
            <a:extLst>
              <a:ext uri="{FF2B5EF4-FFF2-40B4-BE49-F238E27FC236}">
                <a16:creationId xmlns:a16="http://schemas.microsoft.com/office/drawing/2014/main" id="{461D1EF2-30CD-03BB-D3EE-67E8CB6AC4B4}"/>
              </a:ext>
            </a:extLst>
          </p:cNvPr>
          <p:cNvGrpSpPr/>
          <p:nvPr/>
        </p:nvGrpSpPr>
        <p:grpSpPr>
          <a:xfrm>
            <a:off x="491987" y="1850904"/>
            <a:ext cx="11208026" cy="4116088"/>
            <a:chOff x="430712" y="1850904"/>
            <a:chExt cx="11208026" cy="4116088"/>
          </a:xfrm>
        </p:grpSpPr>
        <p:grpSp>
          <p:nvGrpSpPr>
            <p:cNvPr id="5" name="Group 4">
              <a:extLst>
                <a:ext uri="{FF2B5EF4-FFF2-40B4-BE49-F238E27FC236}">
                  <a16:creationId xmlns:a16="http://schemas.microsoft.com/office/drawing/2014/main" id="{663E9D64-D02F-31FC-8548-7585CF6D7B68}"/>
                </a:ext>
              </a:extLst>
            </p:cNvPr>
            <p:cNvGrpSpPr/>
            <p:nvPr/>
          </p:nvGrpSpPr>
          <p:grpSpPr>
            <a:xfrm>
              <a:off x="8895538" y="1850904"/>
              <a:ext cx="2743200" cy="2636261"/>
              <a:chOff x="8755170" y="2747629"/>
              <a:chExt cx="2743200" cy="2636261"/>
            </a:xfrm>
          </p:grpSpPr>
          <p:pic>
            <p:nvPicPr>
              <p:cNvPr id="6" name="Picture 5">
                <a:extLst>
                  <a:ext uri="{FF2B5EF4-FFF2-40B4-BE49-F238E27FC236}">
                    <a16:creationId xmlns:a16="http://schemas.microsoft.com/office/drawing/2014/main" id="{9E71FC00-D96B-80D0-7609-1E9961DE0002}"/>
                  </a:ext>
                </a:extLst>
              </p:cNvPr>
              <p:cNvPicPr>
                <a:picLocks noChangeAspect="1"/>
              </p:cNvPicPr>
              <p:nvPr/>
            </p:nvPicPr>
            <p:blipFill>
              <a:blip r:embed="rId2"/>
              <a:stretch>
                <a:fillRect/>
              </a:stretch>
            </p:blipFill>
            <p:spPr>
              <a:xfrm>
                <a:off x="8755170" y="2747629"/>
                <a:ext cx="2743200" cy="2408529"/>
              </a:xfrm>
              <a:prstGeom prst="rect">
                <a:avLst/>
              </a:prstGeom>
            </p:spPr>
          </p:pic>
          <p:sp>
            <p:nvSpPr>
              <p:cNvPr id="7" name="TextBox 6">
                <a:extLst>
                  <a:ext uri="{FF2B5EF4-FFF2-40B4-BE49-F238E27FC236}">
                    <a16:creationId xmlns:a16="http://schemas.microsoft.com/office/drawing/2014/main" id="{D5BA7CD5-F207-DD53-3835-E8AABC92761C}"/>
                  </a:ext>
                </a:extLst>
              </p:cNvPr>
              <p:cNvSpPr txBox="1"/>
              <p:nvPr/>
            </p:nvSpPr>
            <p:spPr>
              <a:xfrm>
                <a:off x="9182794" y="5106891"/>
                <a:ext cx="1887953" cy="276999"/>
              </a:xfrm>
              <a:prstGeom prst="rect">
                <a:avLst/>
              </a:prstGeom>
              <a:noFill/>
            </p:spPr>
            <p:txBody>
              <a:bodyPr wrap="none" rtlCol="0">
                <a:spAutoFit/>
              </a:bodyPr>
              <a:lstStyle/>
              <a:p>
                <a:r>
                  <a:rPr lang="en-US" sz="1200" dirty="0">
                    <a:solidFill>
                      <a:schemeClr val="accent1">
                        <a:lumMod val="75000"/>
                      </a:schemeClr>
                    </a:solidFill>
                  </a:rPr>
                  <a:t>Sample European Heatmap</a:t>
                </a:r>
              </a:p>
            </p:txBody>
          </p:sp>
        </p:grpSp>
        <p:grpSp>
          <p:nvGrpSpPr>
            <p:cNvPr id="12" name="Group 11">
              <a:extLst>
                <a:ext uri="{FF2B5EF4-FFF2-40B4-BE49-F238E27FC236}">
                  <a16:creationId xmlns:a16="http://schemas.microsoft.com/office/drawing/2014/main" id="{810B653B-5702-81AF-AD41-F6DB1082F74A}"/>
                </a:ext>
              </a:extLst>
            </p:cNvPr>
            <p:cNvGrpSpPr/>
            <p:nvPr/>
          </p:nvGrpSpPr>
          <p:grpSpPr>
            <a:xfrm>
              <a:off x="437573" y="2106167"/>
              <a:ext cx="10875985" cy="388186"/>
              <a:chOff x="89195" y="1814277"/>
              <a:chExt cx="10875985" cy="388186"/>
            </a:xfrm>
          </p:grpSpPr>
          <p:sp>
            <p:nvSpPr>
              <p:cNvPr id="3" name="TextBox 2">
                <a:extLst>
                  <a:ext uri="{FF2B5EF4-FFF2-40B4-BE49-F238E27FC236}">
                    <a16:creationId xmlns:a16="http://schemas.microsoft.com/office/drawing/2014/main" id="{6D039438-9FBA-B1C5-74BF-A8022FC10CFD}"/>
                  </a:ext>
                </a:extLst>
              </p:cNvPr>
              <p:cNvSpPr txBox="1"/>
              <p:nvPr/>
            </p:nvSpPr>
            <p:spPr>
              <a:xfrm>
                <a:off x="1097280" y="1863909"/>
                <a:ext cx="9867900" cy="338554"/>
              </a:xfrm>
              <a:prstGeom prst="rect">
                <a:avLst/>
              </a:prstGeom>
              <a:noFill/>
            </p:spPr>
            <p:txBody>
              <a:bodyPr wrap="square" rtlCol="0">
                <a:spAutoFit/>
              </a:bodyPr>
              <a:lstStyle/>
              <a:p>
                <a:pPr marL="169863" indent="-169863">
                  <a:spcBef>
                    <a:spcPts val="600"/>
                  </a:spcBef>
                  <a:buFont typeface="Arial" panose="020B0604020202020204" pitchFamily="34" charset="0"/>
                  <a:buChar char="•"/>
                </a:pPr>
                <a:r>
                  <a:rPr lang="en-US" sz="1600" dirty="0">
                    <a:solidFill>
                      <a:schemeClr val="accent1">
                        <a:lumMod val="75000"/>
                      </a:schemeClr>
                    </a:solidFill>
                  </a:rPr>
                  <a:t>Determine the safest places for people to live in Europe within the next 25 to 50 years.</a:t>
                </a:r>
              </a:p>
            </p:txBody>
          </p:sp>
          <p:sp>
            <p:nvSpPr>
              <p:cNvPr id="9" name="TextBox 8">
                <a:extLst>
                  <a:ext uri="{FF2B5EF4-FFF2-40B4-BE49-F238E27FC236}">
                    <a16:creationId xmlns:a16="http://schemas.microsoft.com/office/drawing/2014/main" id="{422185C7-8351-193F-8663-C34F32D2E856}"/>
                  </a:ext>
                </a:extLst>
              </p:cNvPr>
              <p:cNvSpPr txBox="1"/>
              <p:nvPr/>
            </p:nvSpPr>
            <p:spPr>
              <a:xfrm>
                <a:off x="89195" y="1814277"/>
                <a:ext cx="1093056" cy="369332"/>
              </a:xfrm>
              <a:prstGeom prst="rect">
                <a:avLst/>
              </a:prstGeom>
              <a:noFill/>
            </p:spPr>
            <p:txBody>
              <a:bodyPr wrap="none" rtlCol="0">
                <a:spAutoFit/>
              </a:bodyPr>
              <a:lstStyle/>
              <a:p>
                <a:r>
                  <a:rPr lang="en-US" b="1" u="sng" dirty="0">
                    <a:solidFill>
                      <a:schemeClr val="accent1">
                        <a:lumMod val="75000"/>
                      </a:schemeClr>
                    </a:solidFill>
                  </a:rPr>
                  <a:t>Objective</a:t>
                </a:r>
              </a:p>
            </p:txBody>
          </p:sp>
        </p:grpSp>
        <p:grpSp>
          <p:nvGrpSpPr>
            <p:cNvPr id="13" name="Group 12">
              <a:extLst>
                <a:ext uri="{FF2B5EF4-FFF2-40B4-BE49-F238E27FC236}">
                  <a16:creationId xmlns:a16="http://schemas.microsoft.com/office/drawing/2014/main" id="{6B3DDEB8-55F6-0AD2-B5FF-6BAE08D5FA3F}"/>
                </a:ext>
              </a:extLst>
            </p:cNvPr>
            <p:cNvGrpSpPr/>
            <p:nvPr/>
          </p:nvGrpSpPr>
          <p:grpSpPr>
            <a:xfrm>
              <a:off x="430712" y="2806598"/>
              <a:ext cx="10611833" cy="2441830"/>
              <a:chOff x="82334" y="2506586"/>
              <a:chExt cx="10611833" cy="2441830"/>
            </a:xfrm>
          </p:grpSpPr>
          <p:sp>
            <p:nvSpPr>
              <p:cNvPr id="4" name="TextBox 3">
                <a:extLst>
                  <a:ext uri="{FF2B5EF4-FFF2-40B4-BE49-F238E27FC236}">
                    <a16:creationId xmlns:a16="http://schemas.microsoft.com/office/drawing/2014/main" id="{28E5545B-31A3-C25B-D7D2-D83F2AE76529}"/>
                  </a:ext>
                </a:extLst>
              </p:cNvPr>
              <p:cNvSpPr txBox="1"/>
              <p:nvPr/>
            </p:nvSpPr>
            <p:spPr>
              <a:xfrm>
                <a:off x="1097280" y="2563148"/>
                <a:ext cx="9596887" cy="2385268"/>
              </a:xfrm>
              <a:prstGeom prst="rect">
                <a:avLst/>
              </a:prstGeom>
              <a:noFill/>
            </p:spPr>
            <p:txBody>
              <a:bodyPr wrap="square" rtlCol="0">
                <a:spAutoFit/>
              </a:bodyPr>
              <a:lstStyle/>
              <a:p>
                <a:pPr marL="169863" indent="-169863">
                  <a:spcBef>
                    <a:spcPts val="600"/>
                  </a:spcBef>
                  <a:buFont typeface="Arial" panose="020B0604020202020204" pitchFamily="34" charset="0"/>
                  <a:buChar char="•"/>
                </a:pPr>
                <a:r>
                  <a:rPr lang="en-US" sz="1600" dirty="0">
                    <a:solidFill>
                      <a:schemeClr val="accent1">
                        <a:lumMod val="75000"/>
                      </a:schemeClr>
                    </a:solidFill>
                  </a:rPr>
                  <a:t>Identify key climatic factors for determining safety Using robust algorithms capable of </a:t>
                </a:r>
              </a:p>
              <a:p>
                <a:pPr marL="169863" indent="-169863"/>
                <a:r>
                  <a:rPr lang="en-US" sz="1600" dirty="0">
                    <a:solidFill>
                      <a:schemeClr val="accent1">
                        <a:lumMod val="75000"/>
                      </a:schemeClr>
                    </a:solidFill>
                  </a:rPr>
                  <a:t>    handling complex relationships such as </a:t>
                </a:r>
              </a:p>
              <a:p>
                <a:pPr marL="627063" lvl="2" indent="-169863">
                  <a:buFont typeface="Arial" panose="020B0604020202020204" pitchFamily="34" charset="0"/>
                  <a:buChar char="•"/>
                </a:pPr>
                <a:r>
                  <a:rPr lang="en-US" sz="1600" b="1" dirty="0">
                    <a:solidFill>
                      <a:schemeClr val="accent1">
                        <a:lumMod val="75000"/>
                      </a:schemeClr>
                    </a:solidFill>
                  </a:rPr>
                  <a:t>Random Forests</a:t>
                </a:r>
              </a:p>
              <a:p>
                <a:pPr marL="627063" lvl="2" indent="-169863">
                  <a:buFont typeface="Arial" panose="020B0604020202020204" pitchFamily="34" charset="0"/>
                  <a:buChar char="•"/>
                </a:pPr>
                <a:r>
                  <a:rPr lang="en-US" sz="1600" b="1" dirty="0">
                    <a:solidFill>
                      <a:schemeClr val="accent1">
                        <a:lumMod val="75000"/>
                      </a:schemeClr>
                    </a:solidFill>
                  </a:rPr>
                  <a:t>Gradient Boosting Machines (GBM)</a:t>
                </a:r>
              </a:p>
              <a:p>
                <a:pPr marL="627063" lvl="2" indent="-169863">
                  <a:buFont typeface="Arial" panose="020B0604020202020204" pitchFamily="34" charset="0"/>
                  <a:buChar char="•"/>
                </a:pPr>
                <a:r>
                  <a:rPr lang="en-US" sz="1600" b="1" dirty="0">
                    <a:solidFill>
                      <a:schemeClr val="accent1">
                        <a:lumMod val="75000"/>
                      </a:schemeClr>
                    </a:solidFill>
                  </a:rPr>
                  <a:t>Support Vector Machines (SVM)</a:t>
                </a:r>
              </a:p>
              <a:p>
                <a:pPr marL="627063" lvl="2" indent="-169863">
                  <a:buFont typeface="Arial" panose="020B0604020202020204" pitchFamily="34" charset="0"/>
                  <a:buChar char="•"/>
                </a:pPr>
                <a:r>
                  <a:rPr lang="en-US" sz="1600" b="1" dirty="0">
                    <a:solidFill>
                      <a:schemeClr val="accent1">
                        <a:lumMod val="75000"/>
                      </a:schemeClr>
                    </a:solidFill>
                  </a:rPr>
                  <a:t>Neural Networks </a:t>
                </a:r>
              </a:p>
              <a:p>
                <a:pPr marL="169863" indent="-169863">
                  <a:spcBef>
                    <a:spcPts val="600"/>
                  </a:spcBef>
                  <a:buFont typeface="Arial" panose="020B0604020202020204" pitchFamily="34" charset="0"/>
                  <a:buChar char="•"/>
                </a:pPr>
                <a:r>
                  <a:rPr lang="en-US" sz="1600" dirty="0">
                    <a:solidFill>
                      <a:schemeClr val="accent1">
                        <a:lumMod val="75000"/>
                      </a:schemeClr>
                    </a:solidFill>
                  </a:rPr>
                  <a:t>Use </a:t>
                </a:r>
                <a:r>
                  <a:rPr lang="en-US" sz="1600" b="1" dirty="0">
                    <a:solidFill>
                      <a:schemeClr val="accent1">
                        <a:lumMod val="75000"/>
                      </a:schemeClr>
                    </a:solidFill>
                  </a:rPr>
                  <a:t>ensemble methods </a:t>
                </a:r>
                <a:r>
                  <a:rPr lang="en-US" sz="1600" dirty="0">
                    <a:solidFill>
                      <a:schemeClr val="accent1">
                        <a:lumMod val="75000"/>
                      </a:schemeClr>
                    </a:solidFill>
                  </a:rPr>
                  <a:t>to combine insights from multiple predictive models to assess safety more robustly </a:t>
                </a:r>
              </a:p>
              <a:p>
                <a:pPr marL="169863" indent="-169863">
                  <a:buFont typeface="Arial" panose="020B0604020202020204" pitchFamily="34" charset="0"/>
                  <a:buChar char="•"/>
                </a:pPr>
                <a:r>
                  <a:rPr lang="en-US" sz="1600" dirty="0">
                    <a:solidFill>
                      <a:schemeClr val="accent1">
                        <a:lumMod val="75000"/>
                      </a:schemeClr>
                    </a:solidFill>
                  </a:rPr>
                  <a:t>Apply deep learning to model complex interactions between climatic factors and </a:t>
                </a:r>
                <a:r>
                  <a:rPr lang="en-US" sz="1600" b="1" dirty="0">
                    <a:solidFill>
                      <a:schemeClr val="accent1">
                        <a:lumMod val="75000"/>
                      </a:schemeClr>
                    </a:solidFill>
                  </a:rPr>
                  <a:t>human-centric metrics </a:t>
                </a:r>
                <a:r>
                  <a:rPr lang="en-US" sz="1600" dirty="0">
                    <a:solidFill>
                      <a:schemeClr val="accent1">
                        <a:lumMod val="75000"/>
                      </a:schemeClr>
                    </a:solidFill>
                  </a:rPr>
                  <a:t>to forecast safe zones.</a:t>
                </a:r>
              </a:p>
            </p:txBody>
          </p:sp>
          <p:sp>
            <p:nvSpPr>
              <p:cNvPr id="10" name="TextBox 9">
                <a:extLst>
                  <a:ext uri="{FF2B5EF4-FFF2-40B4-BE49-F238E27FC236}">
                    <a16:creationId xmlns:a16="http://schemas.microsoft.com/office/drawing/2014/main" id="{AD0A83CC-AEDA-2332-2A60-60535E2B7E7F}"/>
                  </a:ext>
                </a:extLst>
              </p:cNvPr>
              <p:cNvSpPr txBox="1"/>
              <p:nvPr/>
            </p:nvSpPr>
            <p:spPr>
              <a:xfrm>
                <a:off x="82334" y="2506586"/>
                <a:ext cx="1106778" cy="369332"/>
              </a:xfrm>
              <a:prstGeom prst="rect">
                <a:avLst/>
              </a:prstGeom>
              <a:noFill/>
            </p:spPr>
            <p:txBody>
              <a:bodyPr wrap="none" rtlCol="0">
                <a:spAutoFit/>
              </a:bodyPr>
              <a:lstStyle/>
              <a:p>
                <a:r>
                  <a:rPr lang="en-US" b="1" u="sng" dirty="0">
                    <a:solidFill>
                      <a:schemeClr val="accent1">
                        <a:lumMod val="75000"/>
                      </a:schemeClr>
                    </a:solidFill>
                  </a:rPr>
                  <a:t>Approach</a:t>
                </a:r>
              </a:p>
            </p:txBody>
          </p:sp>
        </p:grpSp>
        <p:grpSp>
          <p:nvGrpSpPr>
            <p:cNvPr id="14" name="Group 13">
              <a:extLst>
                <a:ext uri="{FF2B5EF4-FFF2-40B4-BE49-F238E27FC236}">
                  <a16:creationId xmlns:a16="http://schemas.microsoft.com/office/drawing/2014/main" id="{B31AC51A-92BF-487C-C746-301418E8753F}"/>
                </a:ext>
              </a:extLst>
            </p:cNvPr>
            <p:cNvGrpSpPr/>
            <p:nvPr/>
          </p:nvGrpSpPr>
          <p:grpSpPr>
            <a:xfrm>
              <a:off x="667123" y="5342325"/>
              <a:ext cx="9609094" cy="624667"/>
              <a:chOff x="318745" y="5238628"/>
              <a:chExt cx="9609094" cy="624667"/>
            </a:xfrm>
          </p:grpSpPr>
          <p:sp>
            <p:nvSpPr>
              <p:cNvPr id="8" name="TextBox 7">
                <a:extLst>
                  <a:ext uri="{FF2B5EF4-FFF2-40B4-BE49-F238E27FC236}">
                    <a16:creationId xmlns:a16="http://schemas.microsoft.com/office/drawing/2014/main" id="{ADC9E60B-CA28-8475-12F7-F38863A47A78}"/>
                  </a:ext>
                </a:extLst>
              </p:cNvPr>
              <p:cNvSpPr txBox="1"/>
              <p:nvPr/>
            </p:nvSpPr>
            <p:spPr>
              <a:xfrm>
                <a:off x="1097280" y="5278520"/>
                <a:ext cx="8830559" cy="584775"/>
              </a:xfrm>
              <a:prstGeom prst="rect">
                <a:avLst/>
              </a:prstGeom>
              <a:noFill/>
            </p:spPr>
            <p:txBody>
              <a:bodyPr wrap="none" rtlCol="0">
                <a:spAutoFit/>
              </a:bodyPr>
              <a:lstStyle/>
              <a:p>
                <a:pPr marL="169863" marR="0" lvl="0" indent="-169863"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Incorporate data on weather-related deaths and weather-related migrations. </a:t>
                </a:r>
              </a:p>
              <a:p>
                <a:pPr marL="169863" marR="0" lvl="0" indent="-1698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Incorporate data on socio-economic or urbanization factors to provide a broader definition of "safe."</a:t>
                </a:r>
              </a:p>
            </p:txBody>
          </p:sp>
          <p:sp>
            <p:nvSpPr>
              <p:cNvPr id="11" name="TextBox 10">
                <a:extLst>
                  <a:ext uri="{FF2B5EF4-FFF2-40B4-BE49-F238E27FC236}">
                    <a16:creationId xmlns:a16="http://schemas.microsoft.com/office/drawing/2014/main" id="{8F359A02-3AEC-9D36-99D4-94F1DA2BC0E6}"/>
                  </a:ext>
                </a:extLst>
              </p:cNvPr>
              <p:cNvSpPr txBox="1"/>
              <p:nvPr/>
            </p:nvSpPr>
            <p:spPr>
              <a:xfrm>
                <a:off x="318745" y="5238628"/>
                <a:ext cx="633956" cy="369332"/>
              </a:xfrm>
              <a:prstGeom prst="rect">
                <a:avLst/>
              </a:prstGeom>
              <a:noFill/>
            </p:spPr>
            <p:txBody>
              <a:bodyPr wrap="none" rtlCol="0">
                <a:spAutoFit/>
              </a:bodyPr>
              <a:lstStyle/>
              <a:p>
                <a:r>
                  <a:rPr kumimoji="0" lang="en-US" sz="1800" b="1" i="0" u="sng"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Data</a:t>
                </a:r>
                <a:endParaRPr kumimoji="0" lang="en-US" sz="1800" b="0" i="0" u="sng"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55735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7626874-3F85-C62F-1AFE-11026CC44CF8}"/>
              </a:ext>
            </a:extLst>
          </p:cNvPr>
          <p:cNvSpPr>
            <a:spLocks noGrp="1"/>
          </p:cNvSpPr>
          <p:nvPr>
            <p:ph type="title"/>
          </p:nvPr>
        </p:nvSpPr>
        <p:spPr/>
        <p:txBody>
          <a:bodyPr>
            <a:normAutofit/>
          </a:bodyPr>
          <a:lstStyle/>
          <a:p>
            <a:r>
              <a:rPr lang="en-US" sz="4000" dirty="0">
                <a:solidFill>
                  <a:schemeClr val="accent1">
                    <a:lumMod val="75000"/>
                  </a:schemeClr>
                </a:solidFill>
                <a:latin typeface="Arial Nova" panose="020B0504020202020204" pitchFamily="34" charset="0"/>
              </a:rPr>
              <a:t>Thought Experiment Conclusions</a:t>
            </a:r>
          </a:p>
        </p:txBody>
      </p:sp>
      <p:grpSp>
        <p:nvGrpSpPr>
          <p:cNvPr id="27" name="Group 26">
            <a:extLst>
              <a:ext uri="{FF2B5EF4-FFF2-40B4-BE49-F238E27FC236}">
                <a16:creationId xmlns:a16="http://schemas.microsoft.com/office/drawing/2014/main" id="{BD1D9B7E-39D1-12A9-57FE-3F0F1A9CD7A7}"/>
              </a:ext>
            </a:extLst>
          </p:cNvPr>
          <p:cNvGrpSpPr/>
          <p:nvPr/>
        </p:nvGrpSpPr>
        <p:grpSpPr>
          <a:xfrm>
            <a:off x="750444" y="4114800"/>
            <a:ext cx="10691113" cy="2023533"/>
            <a:chOff x="464566" y="4114800"/>
            <a:chExt cx="10691113" cy="2023533"/>
          </a:xfrm>
        </p:grpSpPr>
        <p:graphicFrame>
          <p:nvGraphicFramePr>
            <p:cNvPr id="18" name="Diagram 17">
              <a:extLst>
                <a:ext uri="{FF2B5EF4-FFF2-40B4-BE49-F238E27FC236}">
                  <a16:creationId xmlns:a16="http://schemas.microsoft.com/office/drawing/2014/main" id="{4E841E30-18DA-EF9E-B756-22D2C1C59919}"/>
                </a:ext>
              </a:extLst>
            </p:cNvPr>
            <p:cNvGraphicFramePr/>
            <p:nvPr>
              <p:extLst>
                <p:ext uri="{D42A27DB-BD31-4B8C-83A1-F6EECF244321}">
                  <p14:modId xmlns:p14="http://schemas.microsoft.com/office/powerpoint/2010/main" val="3343401948"/>
                </p:ext>
              </p:extLst>
            </p:nvPr>
          </p:nvGraphicFramePr>
          <p:xfrm>
            <a:off x="1223388" y="4114800"/>
            <a:ext cx="9932291" cy="2023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Rounded Corners 23">
              <a:extLst>
                <a:ext uri="{FF2B5EF4-FFF2-40B4-BE49-F238E27FC236}">
                  <a16:creationId xmlns:a16="http://schemas.microsoft.com/office/drawing/2014/main" id="{1DD58D99-C8CD-5986-AB7A-6AE9C08F3A72}"/>
                </a:ext>
              </a:extLst>
            </p:cNvPr>
            <p:cNvSpPr/>
            <p:nvPr/>
          </p:nvSpPr>
          <p:spPr>
            <a:xfrm rot="16200000">
              <a:off x="-281188" y="4860555"/>
              <a:ext cx="2023532" cy="53202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Recommendations</a:t>
              </a:r>
            </a:p>
          </p:txBody>
        </p:sp>
      </p:grpSp>
      <p:grpSp>
        <p:nvGrpSpPr>
          <p:cNvPr id="26" name="Group 25">
            <a:extLst>
              <a:ext uri="{FF2B5EF4-FFF2-40B4-BE49-F238E27FC236}">
                <a16:creationId xmlns:a16="http://schemas.microsoft.com/office/drawing/2014/main" id="{D685DD7F-862E-8B0D-CECB-83A4DF8E5B9F}"/>
              </a:ext>
            </a:extLst>
          </p:cNvPr>
          <p:cNvGrpSpPr/>
          <p:nvPr/>
        </p:nvGrpSpPr>
        <p:grpSpPr>
          <a:xfrm>
            <a:off x="750444" y="1989022"/>
            <a:ext cx="10691113" cy="1866544"/>
            <a:chOff x="464567" y="1989022"/>
            <a:chExt cx="10691113" cy="1866544"/>
          </a:xfrm>
        </p:grpSpPr>
        <p:graphicFrame>
          <p:nvGraphicFramePr>
            <p:cNvPr id="16" name="Diagram 15">
              <a:extLst>
                <a:ext uri="{FF2B5EF4-FFF2-40B4-BE49-F238E27FC236}">
                  <a16:creationId xmlns:a16="http://schemas.microsoft.com/office/drawing/2014/main" id="{EE162F72-17BA-28FD-595F-5FFDE207C254}"/>
                </a:ext>
              </a:extLst>
            </p:cNvPr>
            <p:cNvGraphicFramePr/>
            <p:nvPr>
              <p:extLst>
                <p:ext uri="{D42A27DB-BD31-4B8C-83A1-F6EECF244321}">
                  <p14:modId xmlns:p14="http://schemas.microsoft.com/office/powerpoint/2010/main" val="1841978121"/>
                </p:ext>
              </p:extLst>
            </p:nvPr>
          </p:nvGraphicFramePr>
          <p:xfrm>
            <a:off x="1223389" y="1989022"/>
            <a:ext cx="9932291" cy="18665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Rectangle: Rounded Corners 24">
              <a:extLst>
                <a:ext uri="{FF2B5EF4-FFF2-40B4-BE49-F238E27FC236}">
                  <a16:creationId xmlns:a16="http://schemas.microsoft.com/office/drawing/2014/main" id="{4112FBF0-4C11-91B4-FADF-EF6E1130EF6E}"/>
                </a:ext>
              </a:extLst>
            </p:cNvPr>
            <p:cNvSpPr/>
            <p:nvPr/>
          </p:nvSpPr>
          <p:spPr>
            <a:xfrm rot="16200000">
              <a:off x="-202693" y="2656282"/>
              <a:ext cx="1866543" cy="53202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Summary</a:t>
              </a:r>
            </a:p>
          </p:txBody>
        </p:sp>
      </p:grpSp>
    </p:spTree>
    <p:extLst>
      <p:ext uri="{BB962C8B-B14F-4D97-AF65-F5344CB8AC3E}">
        <p14:creationId xmlns:p14="http://schemas.microsoft.com/office/powerpoint/2010/main" val="2785459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EDFBDCB-F2BB-685F-67C2-FA3E435418C0}"/>
              </a:ext>
            </a:extLst>
          </p:cNvPr>
          <p:cNvGraphicFramePr/>
          <p:nvPr>
            <p:extLst>
              <p:ext uri="{D42A27DB-BD31-4B8C-83A1-F6EECF244321}">
                <p14:modId xmlns:p14="http://schemas.microsoft.com/office/powerpoint/2010/main" val="1711007209"/>
              </p:ext>
            </p:extLst>
          </p:nvPr>
        </p:nvGraphicFramePr>
        <p:xfrm>
          <a:off x="2366652" y="883022"/>
          <a:ext cx="7458697" cy="52804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A059CAB-05FE-3CFA-C42B-4AF1266325C1}"/>
              </a:ext>
            </a:extLst>
          </p:cNvPr>
          <p:cNvSpPr txBox="1">
            <a:spLocks/>
          </p:cNvSpPr>
          <p:nvPr/>
        </p:nvSpPr>
        <p:spPr>
          <a:xfrm>
            <a:off x="1066800" y="248896"/>
            <a:ext cx="10058400" cy="58389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600">
                <a:solidFill>
                  <a:schemeClr val="accent1">
                    <a:lumMod val="75000"/>
                  </a:schemeClr>
                </a:solidFill>
                <a:latin typeface="Arial Nova" panose="020B0504020202020204" pitchFamily="34" charset="0"/>
              </a:rPr>
              <a:t>Approach</a:t>
            </a:r>
            <a:endParaRPr lang="en-US" sz="3600" dirty="0">
              <a:solidFill>
                <a:schemeClr val="accent1">
                  <a:lumMod val="75000"/>
                </a:schemeClr>
              </a:solidFill>
              <a:latin typeface="Arial Nova" panose="020B0504020202020204" pitchFamily="34" charset="0"/>
            </a:endParaRPr>
          </a:p>
        </p:txBody>
      </p:sp>
    </p:spTree>
    <p:extLst>
      <p:ext uri="{BB962C8B-B14F-4D97-AF65-F5344CB8AC3E}">
        <p14:creationId xmlns:p14="http://schemas.microsoft.com/office/powerpoint/2010/main" val="273775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4D2A6-3BCD-85FC-A85D-3B32B0D526AC}"/>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defTabSz="914400">
              <a:lnSpc>
                <a:spcPct val="85000"/>
              </a:lnSpc>
              <a:spcBef>
                <a:spcPct val="0"/>
              </a:spcBef>
              <a:spcAft>
                <a:spcPts val="600"/>
              </a:spcAft>
            </a:pPr>
            <a:r>
              <a:rPr lang="en-US" sz="8000" spc="-50">
                <a:solidFill>
                  <a:schemeClr val="tx1">
                    <a:lumMod val="85000"/>
                    <a:lumOff val="15000"/>
                  </a:schemeClr>
                </a:solidFill>
                <a:latin typeface="+mj-lt"/>
                <a:ea typeface="+mj-ea"/>
                <a:cs typeface="+mj-cs"/>
              </a:rPr>
              <a:t>Thank You!</a:t>
            </a:r>
          </a:p>
        </p:txBody>
      </p:sp>
      <p:sp>
        <p:nvSpPr>
          <p:cNvPr id="3" name="TextBox 2">
            <a:extLst>
              <a:ext uri="{FF2B5EF4-FFF2-40B4-BE49-F238E27FC236}">
                <a16:creationId xmlns:a16="http://schemas.microsoft.com/office/drawing/2014/main" id="{5D5B6891-3681-32D9-13E0-09266BBF79D1}"/>
              </a:ext>
            </a:extLst>
          </p:cNvPr>
          <p:cNvSpPr txBox="1"/>
          <p:nvPr/>
        </p:nvSpPr>
        <p:spPr>
          <a:xfrm>
            <a:off x="7870995" y="643467"/>
            <a:ext cx="3113345" cy="5054008"/>
          </a:xfrm>
          <a:prstGeom prst="rect">
            <a:avLst/>
          </a:prstGeom>
        </p:spPr>
        <p:txBody>
          <a:bodyPr vert="horz" lIns="91440" tIns="45720" rIns="91440" bIns="45720" rtlCol="0" anchor="ctr">
            <a:normAutofit/>
          </a:bodyPr>
          <a:lstStyle/>
          <a:p>
            <a:pPr defTabSz="914400">
              <a:lnSpc>
                <a:spcPct val="90000"/>
              </a:lnSpc>
              <a:spcBef>
                <a:spcPts val="1200"/>
              </a:spcBef>
              <a:spcAft>
                <a:spcPts val="200"/>
              </a:spcAft>
              <a:buClr>
                <a:schemeClr val="accent1"/>
              </a:buClr>
              <a:buSzPct val="100000"/>
            </a:pPr>
            <a:r>
              <a:rPr lang="en-US" cap="all" spc="200" dirty="0">
                <a:solidFill>
                  <a:schemeClr val="tx2"/>
                </a:solidFill>
                <a:latin typeface="Aptos" panose="020B0004020202020204" pitchFamily="34" charset="0"/>
              </a:rPr>
              <a:t>You can review the scripts used for this project in this </a:t>
            </a:r>
            <a:r>
              <a:rPr lang="en-US" cap="all" spc="200" dirty="0">
                <a:solidFill>
                  <a:schemeClr val="tx2"/>
                </a:solidFill>
                <a:latin typeface="Aptos" panose="020B0004020202020204" pitchFamily="34" charset="0"/>
                <a:hlinkClick r:id="rId2"/>
              </a:rPr>
              <a:t>GitHub Repository</a:t>
            </a:r>
            <a:endParaRPr lang="en-US" cap="all" spc="200" dirty="0">
              <a:solidFill>
                <a:schemeClr val="tx2"/>
              </a:solidFill>
              <a:latin typeface="Aptos" panose="020B0004020202020204" pitchFamily="34" charset="0"/>
            </a:endParaRPr>
          </a:p>
        </p:txBody>
      </p:sp>
      <p:cxnSp>
        <p:nvCxnSpPr>
          <p:cNvPr id="4" name="Straight Connector 3">
            <a:extLst>
              <a:ext uri="{FF2B5EF4-FFF2-40B4-BE49-F238E27FC236}">
                <a16:creationId xmlns:a16="http://schemas.microsoft.com/office/drawing/2014/main" id="{02878E98-6C64-29E4-825C-803FE0219236}"/>
              </a:ext>
            </a:extLst>
          </p:cNvPr>
          <p:cNvCxnSpPr/>
          <p:nvPr/>
        </p:nvCxnSpPr>
        <p:spPr>
          <a:xfrm>
            <a:off x="7556532" y="1348991"/>
            <a:ext cx="0" cy="4160017"/>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13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10000" b="-10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91ECFD-1FBB-C0F0-874B-463D40477847}"/>
              </a:ext>
            </a:extLst>
          </p:cNvPr>
          <p:cNvSpPr txBox="1"/>
          <p:nvPr/>
        </p:nvSpPr>
        <p:spPr>
          <a:xfrm>
            <a:off x="1097280" y="1851645"/>
            <a:ext cx="10058400" cy="2800767"/>
          </a:xfrm>
          <a:prstGeom prst="rect">
            <a:avLst/>
          </a:prstGeom>
          <a:noFill/>
        </p:spPr>
        <p:txBody>
          <a:bodyPr wrap="square" rtlCol="0">
            <a:spAutoFit/>
          </a:bodyPr>
          <a:lstStyle/>
          <a:p>
            <a:pPr>
              <a:spcBef>
                <a:spcPts val="600"/>
              </a:spcBef>
            </a:pPr>
            <a:r>
              <a:rPr lang="en-US" sz="2000" b="1" u="sng" dirty="0">
                <a:solidFill>
                  <a:schemeClr val="accent1">
                    <a:lumMod val="50000"/>
                  </a:schemeClr>
                </a:solidFill>
              </a:rPr>
              <a:t>Objective</a:t>
            </a:r>
          </a:p>
          <a:p>
            <a:pPr>
              <a:spcBef>
                <a:spcPts val="600"/>
              </a:spcBef>
            </a:pPr>
            <a:r>
              <a:rPr lang="en-US" dirty="0">
                <a:solidFill>
                  <a:schemeClr val="accent1">
                    <a:lumMod val="50000"/>
                  </a:schemeClr>
                </a:solidFill>
              </a:rPr>
              <a:t>To develop and evaluate machine learning strategies for predicting weather variations to enhance </a:t>
            </a:r>
            <a:r>
              <a:rPr lang="en-US" dirty="0" err="1">
                <a:solidFill>
                  <a:schemeClr val="accent1">
                    <a:lumMod val="50000"/>
                  </a:schemeClr>
                </a:solidFill>
              </a:rPr>
              <a:t>ClimateWins</a:t>
            </a:r>
            <a:r>
              <a:rPr lang="en-US" dirty="0">
                <a:solidFill>
                  <a:schemeClr val="accent1">
                    <a:lumMod val="50000"/>
                  </a:schemeClr>
                </a:solidFill>
              </a:rPr>
              <a:t>’ forecasting accuracy. </a:t>
            </a:r>
            <a:r>
              <a:rPr lang="en-US" dirty="0" err="1">
                <a:solidFill>
                  <a:schemeClr val="accent1">
                    <a:lumMod val="50000"/>
                  </a:schemeClr>
                </a:solidFill>
              </a:rPr>
              <a:t>ClimateWins</a:t>
            </a:r>
            <a:r>
              <a:rPr lang="en-US" dirty="0">
                <a:solidFill>
                  <a:schemeClr val="accent1">
                    <a:lumMod val="50000"/>
                  </a:schemeClr>
                </a:solidFill>
              </a:rPr>
              <a:t>’ goals are:</a:t>
            </a:r>
          </a:p>
          <a:p>
            <a:pPr>
              <a:spcBef>
                <a:spcPts val="600"/>
              </a:spcBef>
            </a:pPr>
            <a:r>
              <a:rPr lang="en-US" dirty="0">
                <a:solidFill>
                  <a:schemeClr val="accent1">
                    <a:lumMod val="50000"/>
                  </a:schemeClr>
                </a:solidFill>
              </a:rPr>
              <a:t>	Finding new patterns in weather changes.</a:t>
            </a:r>
          </a:p>
          <a:p>
            <a:pPr>
              <a:spcBef>
                <a:spcPts val="600"/>
              </a:spcBef>
            </a:pPr>
            <a:r>
              <a:rPr lang="en-US" dirty="0">
                <a:solidFill>
                  <a:schemeClr val="accent1">
                    <a:lumMod val="50000"/>
                  </a:schemeClr>
                </a:solidFill>
              </a:rPr>
              <a:t>	Identifying unusual weather patterns.</a:t>
            </a:r>
          </a:p>
          <a:p>
            <a:pPr>
              <a:spcBef>
                <a:spcPts val="600"/>
              </a:spcBef>
            </a:pPr>
            <a:r>
              <a:rPr lang="en-US" dirty="0">
                <a:solidFill>
                  <a:schemeClr val="accent1">
                    <a:lumMod val="50000"/>
                  </a:schemeClr>
                </a:solidFill>
              </a:rPr>
              <a:t>	Determining increase in unusual weather patterns.</a:t>
            </a:r>
          </a:p>
          <a:p>
            <a:pPr>
              <a:spcBef>
                <a:spcPts val="600"/>
              </a:spcBef>
            </a:pPr>
            <a:r>
              <a:rPr lang="en-US" dirty="0">
                <a:solidFill>
                  <a:schemeClr val="accent1">
                    <a:lumMod val="50000"/>
                  </a:schemeClr>
                </a:solidFill>
              </a:rPr>
              <a:t>	Predicting future weather conditions.</a:t>
            </a:r>
          </a:p>
          <a:p>
            <a:pPr>
              <a:spcBef>
                <a:spcPts val="600"/>
              </a:spcBef>
            </a:pPr>
            <a:r>
              <a:rPr lang="en-US" dirty="0">
                <a:solidFill>
                  <a:schemeClr val="accent1">
                    <a:lumMod val="50000"/>
                  </a:schemeClr>
                </a:solidFill>
              </a:rPr>
              <a:t>	Identifying safe places to live in Europe.</a:t>
            </a:r>
          </a:p>
        </p:txBody>
      </p:sp>
      <p:sp>
        <p:nvSpPr>
          <p:cNvPr id="4" name="TextBox 3">
            <a:extLst>
              <a:ext uri="{FF2B5EF4-FFF2-40B4-BE49-F238E27FC236}">
                <a16:creationId xmlns:a16="http://schemas.microsoft.com/office/drawing/2014/main" id="{C31FEA88-AB68-CBD0-3B8C-B047403DE924}"/>
              </a:ext>
            </a:extLst>
          </p:cNvPr>
          <p:cNvSpPr txBox="1"/>
          <p:nvPr/>
        </p:nvSpPr>
        <p:spPr>
          <a:xfrm>
            <a:off x="1097280" y="4726457"/>
            <a:ext cx="10058400" cy="1031051"/>
          </a:xfrm>
          <a:prstGeom prst="rect">
            <a:avLst/>
          </a:prstGeom>
          <a:noFill/>
        </p:spPr>
        <p:txBody>
          <a:bodyPr wrap="square" rtlCol="0">
            <a:spAutoFit/>
          </a:bodyPr>
          <a:lstStyle/>
          <a:p>
            <a:pPr>
              <a:spcBef>
                <a:spcPts val="600"/>
              </a:spcBef>
            </a:pPr>
            <a:r>
              <a:rPr lang="en-US" sz="2000" b="1" u="sng" dirty="0">
                <a:solidFill>
                  <a:schemeClr val="accent1">
                    <a:lumMod val="50000"/>
                  </a:schemeClr>
                </a:solidFill>
              </a:rPr>
              <a:t>Thought Experiments</a:t>
            </a:r>
          </a:p>
          <a:p>
            <a:pPr>
              <a:spcBef>
                <a:spcPts val="600"/>
              </a:spcBef>
            </a:pPr>
            <a:r>
              <a:rPr lang="en-US" dirty="0">
                <a:solidFill>
                  <a:schemeClr val="accent1">
                    <a:lumMod val="50000"/>
                  </a:schemeClr>
                </a:solidFill>
              </a:rPr>
              <a:t>This presentation will explore three thought experiments designed to harness machine learning technologies for predictive accuracy in weather forecasting.</a:t>
            </a:r>
          </a:p>
        </p:txBody>
      </p:sp>
      <p:sp>
        <p:nvSpPr>
          <p:cNvPr id="2" name="Title 1">
            <a:extLst>
              <a:ext uri="{FF2B5EF4-FFF2-40B4-BE49-F238E27FC236}">
                <a16:creationId xmlns:a16="http://schemas.microsoft.com/office/drawing/2014/main" id="{8E2187E3-1572-00B0-35A3-B3649FDAF12F}"/>
              </a:ext>
            </a:extLst>
          </p:cNvPr>
          <p:cNvSpPr>
            <a:spLocks noGrp="1"/>
          </p:cNvSpPr>
          <p:nvPr>
            <p:ph type="title"/>
          </p:nvPr>
        </p:nvSpPr>
        <p:spPr/>
        <p:txBody>
          <a:bodyPr>
            <a:normAutofit/>
          </a:bodyPr>
          <a:lstStyle/>
          <a:p>
            <a:r>
              <a:rPr lang="en-US" sz="4000" dirty="0">
                <a:solidFill>
                  <a:schemeClr val="accent1">
                    <a:lumMod val="50000"/>
                  </a:schemeClr>
                </a:solidFill>
                <a:latin typeface="Arial Nova" panose="020B0504020202020204" pitchFamily="34" charset="0"/>
              </a:rPr>
              <a:t>Introduction</a:t>
            </a:r>
          </a:p>
        </p:txBody>
      </p:sp>
      <p:pic>
        <p:nvPicPr>
          <p:cNvPr id="6" name="Graphic 5" descr="Home outline">
            <a:extLst>
              <a:ext uri="{FF2B5EF4-FFF2-40B4-BE49-F238E27FC236}">
                <a16:creationId xmlns:a16="http://schemas.microsoft.com/office/drawing/2014/main" id="{C531085F-6226-8448-01F0-B968E61250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9329" y="4309424"/>
            <a:ext cx="246888" cy="246888"/>
          </a:xfrm>
          <a:prstGeom prst="rect">
            <a:avLst/>
          </a:prstGeom>
        </p:spPr>
      </p:pic>
      <p:pic>
        <p:nvPicPr>
          <p:cNvPr id="8" name="Graphic 7" descr="Future outline">
            <a:extLst>
              <a:ext uri="{FF2B5EF4-FFF2-40B4-BE49-F238E27FC236}">
                <a16:creationId xmlns:a16="http://schemas.microsoft.com/office/drawing/2014/main" id="{5B3E487B-C289-47CD-ABB8-A6E61E9C58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9329" y="3959083"/>
            <a:ext cx="246888" cy="246888"/>
          </a:xfrm>
          <a:prstGeom prst="rect">
            <a:avLst/>
          </a:prstGeom>
        </p:spPr>
      </p:pic>
      <p:pic>
        <p:nvPicPr>
          <p:cNvPr id="10" name="Graphic 9" descr="Linear Graph outline">
            <a:extLst>
              <a:ext uri="{FF2B5EF4-FFF2-40B4-BE49-F238E27FC236}">
                <a16:creationId xmlns:a16="http://schemas.microsoft.com/office/drawing/2014/main" id="{63D7DB6A-DF2F-756D-B87C-6606E6C85D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9329" y="3608742"/>
            <a:ext cx="246888" cy="246888"/>
          </a:xfrm>
          <a:prstGeom prst="rect">
            <a:avLst/>
          </a:prstGeom>
        </p:spPr>
      </p:pic>
      <p:pic>
        <p:nvPicPr>
          <p:cNvPr id="12" name="Graphic 11" descr="Magnifying glass outline">
            <a:extLst>
              <a:ext uri="{FF2B5EF4-FFF2-40B4-BE49-F238E27FC236}">
                <a16:creationId xmlns:a16="http://schemas.microsoft.com/office/drawing/2014/main" id="{3DF42EEB-5AE5-0DF2-1B69-3736D6B39C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9329" y="3258401"/>
            <a:ext cx="246888" cy="246888"/>
          </a:xfrm>
          <a:prstGeom prst="rect">
            <a:avLst/>
          </a:prstGeom>
        </p:spPr>
      </p:pic>
      <p:pic>
        <p:nvPicPr>
          <p:cNvPr id="14" name="Graphic 13" descr="Golden Ratio outline">
            <a:extLst>
              <a:ext uri="{FF2B5EF4-FFF2-40B4-BE49-F238E27FC236}">
                <a16:creationId xmlns:a16="http://schemas.microsoft.com/office/drawing/2014/main" id="{D84552A7-13B1-F2FB-4B12-DD05E682F6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89329" y="2935219"/>
            <a:ext cx="246888" cy="246888"/>
          </a:xfrm>
          <a:prstGeom prst="rect">
            <a:avLst/>
          </a:prstGeom>
        </p:spPr>
      </p:pic>
    </p:spTree>
    <p:extLst>
      <p:ext uri="{BB962C8B-B14F-4D97-AF65-F5344CB8AC3E}">
        <p14:creationId xmlns:p14="http://schemas.microsoft.com/office/powerpoint/2010/main" val="22072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9267-03CC-E6BD-904E-C91682181433}"/>
              </a:ext>
            </a:extLst>
          </p:cNvPr>
          <p:cNvSpPr>
            <a:spLocks noGrp="1"/>
          </p:cNvSpPr>
          <p:nvPr>
            <p:ph type="title"/>
          </p:nvPr>
        </p:nvSpPr>
        <p:spPr/>
        <p:txBody>
          <a:bodyPr>
            <a:normAutofit/>
          </a:bodyPr>
          <a:lstStyle/>
          <a:p>
            <a:r>
              <a:rPr lang="en-US" sz="4000">
                <a:solidFill>
                  <a:schemeClr val="accent1">
                    <a:lumMod val="75000"/>
                  </a:schemeClr>
                </a:solidFill>
                <a:latin typeface="Arial Nova" panose="020B0504020202020204" pitchFamily="34" charset="0"/>
              </a:rPr>
              <a:t>Machine Learning Approaches</a:t>
            </a:r>
            <a:endParaRPr lang="en-US" sz="4000" dirty="0">
              <a:solidFill>
                <a:schemeClr val="accent1">
                  <a:lumMod val="75000"/>
                </a:schemeClr>
              </a:solidFill>
              <a:latin typeface="Arial Nova" panose="020B0504020202020204" pitchFamily="34" charset="0"/>
            </a:endParaRPr>
          </a:p>
        </p:txBody>
      </p:sp>
      <p:sp>
        <p:nvSpPr>
          <p:cNvPr id="4" name="TextBox 3">
            <a:extLst>
              <a:ext uri="{FF2B5EF4-FFF2-40B4-BE49-F238E27FC236}">
                <a16:creationId xmlns:a16="http://schemas.microsoft.com/office/drawing/2014/main" id="{C3252AD4-9BDF-5496-A19D-D3DEBD0EB5F4}"/>
              </a:ext>
            </a:extLst>
          </p:cNvPr>
          <p:cNvSpPr txBox="1"/>
          <p:nvPr/>
        </p:nvSpPr>
        <p:spPr>
          <a:xfrm>
            <a:off x="1639891" y="1960810"/>
            <a:ext cx="4811151" cy="3046988"/>
          </a:xfrm>
          <a:prstGeom prst="rect">
            <a:avLst/>
          </a:prstGeom>
          <a:noFill/>
        </p:spPr>
        <p:txBody>
          <a:bodyPr wrap="square" rtlCol="0">
            <a:spAutoFit/>
          </a:bodyPr>
          <a:lstStyle/>
          <a:p>
            <a:pPr>
              <a:spcBef>
                <a:spcPts val="600"/>
              </a:spcBef>
              <a:spcAft>
                <a:spcPts val="0"/>
              </a:spcAft>
            </a:pPr>
            <a:r>
              <a:rPr lang="en-US" sz="2000" b="1" u="sng">
                <a:solidFill>
                  <a:schemeClr val="accent1">
                    <a:lumMod val="75000"/>
                  </a:schemeClr>
                </a:solidFill>
              </a:rPr>
              <a:t>Algorithms Already Explored</a:t>
            </a:r>
          </a:p>
          <a:p>
            <a:pPr marL="0" lvl="1">
              <a:spcBef>
                <a:spcPts val="600"/>
              </a:spcBef>
            </a:pPr>
            <a:r>
              <a:rPr lang="en-US" b="1">
                <a:solidFill>
                  <a:schemeClr val="accent1">
                    <a:lumMod val="75000"/>
                  </a:schemeClr>
                </a:solidFill>
              </a:rPr>
              <a:t>Supervised</a:t>
            </a:r>
          </a:p>
          <a:p>
            <a:pPr marL="280988" lvl="1" indent="-280988">
              <a:buFont typeface="Arial" panose="020B0604020202020204" pitchFamily="34" charset="0"/>
              <a:buChar char="•"/>
            </a:pPr>
            <a:r>
              <a:rPr lang="en-US">
                <a:solidFill>
                  <a:schemeClr val="accent1">
                    <a:lumMod val="75000"/>
                  </a:schemeClr>
                </a:solidFill>
              </a:rPr>
              <a:t>Linear Regression</a:t>
            </a:r>
          </a:p>
          <a:p>
            <a:pPr marL="280988" lvl="1" indent="-280988">
              <a:buFont typeface="Arial" panose="020B0604020202020204" pitchFamily="34" charset="0"/>
              <a:buChar char="•"/>
            </a:pPr>
            <a:r>
              <a:rPr lang="en-US">
                <a:solidFill>
                  <a:schemeClr val="accent1">
                    <a:lumMod val="75000"/>
                  </a:schemeClr>
                </a:solidFill>
              </a:rPr>
              <a:t>K-Nearest Neighbors (KNN)</a:t>
            </a:r>
          </a:p>
          <a:p>
            <a:pPr marL="280988" lvl="1" indent="-280988">
              <a:buFont typeface="Arial" panose="020B0604020202020204" pitchFamily="34" charset="0"/>
              <a:buChar char="•"/>
            </a:pPr>
            <a:r>
              <a:rPr lang="en-US">
                <a:solidFill>
                  <a:schemeClr val="accent1">
                    <a:lumMod val="75000"/>
                  </a:schemeClr>
                </a:solidFill>
              </a:rPr>
              <a:t>Decision Tree </a:t>
            </a:r>
          </a:p>
          <a:p>
            <a:pPr marL="0" lvl="1">
              <a:spcBef>
                <a:spcPts val="600"/>
              </a:spcBef>
            </a:pPr>
            <a:r>
              <a:rPr lang="en-US" b="1">
                <a:solidFill>
                  <a:schemeClr val="accent1">
                    <a:lumMod val="75000"/>
                  </a:schemeClr>
                </a:solidFill>
              </a:rPr>
              <a:t>Unsupervised</a:t>
            </a:r>
          </a:p>
          <a:p>
            <a:pPr marL="280988" lvl="1" indent="-280988">
              <a:buFont typeface="Arial" panose="020B0604020202020204" pitchFamily="34" charset="0"/>
              <a:buChar char="•"/>
            </a:pPr>
            <a:r>
              <a:rPr lang="en-US">
                <a:solidFill>
                  <a:schemeClr val="accent1">
                    <a:lumMod val="75000"/>
                  </a:schemeClr>
                </a:solidFill>
              </a:rPr>
              <a:t>Principal Component Analysis (PCA)</a:t>
            </a:r>
          </a:p>
          <a:p>
            <a:pPr marL="280988" lvl="1" indent="-280988">
              <a:buFont typeface="Arial" panose="020B0604020202020204" pitchFamily="34" charset="0"/>
              <a:buChar char="•"/>
            </a:pPr>
            <a:r>
              <a:rPr lang="en-US">
                <a:solidFill>
                  <a:schemeClr val="accent1">
                    <a:lumMod val="75000"/>
                  </a:schemeClr>
                </a:solidFill>
              </a:rPr>
              <a:t>Hierarchical Clustering</a:t>
            </a:r>
          </a:p>
          <a:p>
            <a:pPr marL="280988" lvl="1" indent="-280988">
              <a:buFont typeface="Arial" panose="020B0604020202020204" pitchFamily="34" charset="0"/>
              <a:buChar char="•"/>
            </a:pPr>
            <a:r>
              <a:rPr lang="en-US">
                <a:solidFill>
                  <a:schemeClr val="accent1">
                    <a:lumMod val="75000"/>
                  </a:schemeClr>
                </a:solidFill>
              </a:rPr>
              <a:t>Convolutional Neural Networks (CNN)</a:t>
            </a:r>
          </a:p>
          <a:p>
            <a:pPr marL="280988" lvl="1" indent="-280988">
              <a:buFont typeface="Arial" panose="020B0604020202020204" pitchFamily="34" charset="0"/>
              <a:buChar char="•"/>
            </a:pPr>
            <a:r>
              <a:rPr lang="en-US">
                <a:solidFill>
                  <a:schemeClr val="accent1">
                    <a:lumMod val="75000"/>
                  </a:schemeClr>
                </a:solidFill>
              </a:rPr>
              <a:t>Random Forests</a:t>
            </a:r>
            <a:endParaRPr lang="en-US" dirty="0">
              <a:solidFill>
                <a:schemeClr val="accent1">
                  <a:lumMod val="75000"/>
                </a:schemeClr>
              </a:solidFill>
            </a:endParaRPr>
          </a:p>
        </p:txBody>
      </p:sp>
      <p:sp>
        <p:nvSpPr>
          <p:cNvPr id="3" name="TextBox 2">
            <a:extLst>
              <a:ext uri="{FF2B5EF4-FFF2-40B4-BE49-F238E27FC236}">
                <a16:creationId xmlns:a16="http://schemas.microsoft.com/office/drawing/2014/main" id="{489BB39F-6AB2-549D-49E3-7CA0EC5CFC76}"/>
              </a:ext>
            </a:extLst>
          </p:cNvPr>
          <p:cNvSpPr txBox="1"/>
          <p:nvPr/>
        </p:nvSpPr>
        <p:spPr>
          <a:xfrm>
            <a:off x="7063991" y="1950071"/>
            <a:ext cx="4835267" cy="4154984"/>
          </a:xfrm>
          <a:prstGeom prst="rect">
            <a:avLst/>
          </a:prstGeom>
          <a:noFill/>
        </p:spPr>
        <p:txBody>
          <a:bodyPr wrap="square" rtlCol="0">
            <a:spAutoFit/>
          </a:bodyPr>
          <a:lstStyle/>
          <a:p>
            <a:pPr>
              <a:spcAft>
                <a:spcPts val="0"/>
              </a:spcAft>
            </a:pPr>
            <a:r>
              <a:rPr lang="en-US" sz="2000" b="1" u="sng">
                <a:solidFill>
                  <a:schemeClr val="accent1">
                    <a:lumMod val="75000"/>
                  </a:schemeClr>
                </a:solidFill>
              </a:rPr>
              <a:t>Methods To Explore</a:t>
            </a:r>
          </a:p>
          <a:p>
            <a:pPr>
              <a:spcBef>
                <a:spcPts val="600"/>
              </a:spcBef>
              <a:spcAft>
                <a:spcPts val="0"/>
              </a:spcAft>
            </a:pPr>
            <a:r>
              <a:rPr lang="en-US" b="1">
                <a:solidFill>
                  <a:schemeClr val="accent1">
                    <a:lumMod val="75000"/>
                  </a:schemeClr>
                </a:solidFill>
              </a:rPr>
              <a:t>Algorithms</a:t>
            </a:r>
          </a:p>
          <a:p>
            <a:pPr marL="285750" indent="-285750">
              <a:spcAft>
                <a:spcPts val="0"/>
              </a:spcAft>
              <a:buFont typeface="Arial" panose="020B0604020202020204" pitchFamily="34" charset="0"/>
              <a:buChar char="•"/>
            </a:pPr>
            <a:r>
              <a:rPr lang="en-US">
                <a:solidFill>
                  <a:schemeClr val="accent1">
                    <a:lumMod val="75000"/>
                  </a:schemeClr>
                </a:solidFill>
              </a:rPr>
              <a:t>Isolation Forests</a:t>
            </a:r>
          </a:p>
          <a:p>
            <a:pPr marL="285750" indent="-285750">
              <a:spcAft>
                <a:spcPts val="0"/>
              </a:spcAft>
              <a:buFont typeface="Arial" panose="020B0604020202020204" pitchFamily="34" charset="0"/>
              <a:buChar char="•"/>
            </a:pPr>
            <a:r>
              <a:rPr lang="en-US">
                <a:solidFill>
                  <a:schemeClr val="accent1">
                    <a:lumMod val="75000"/>
                  </a:schemeClr>
                </a:solidFill>
              </a:rPr>
              <a:t>Support Vector Machines (SVM)</a:t>
            </a:r>
          </a:p>
          <a:p>
            <a:pPr marL="285750" indent="-285750">
              <a:spcAft>
                <a:spcPts val="0"/>
              </a:spcAft>
              <a:buFont typeface="Arial" panose="020B0604020202020204" pitchFamily="34" charset="0"/>
              <a:buChar char="•"/>
            </a:pPr>
            <a:r>
              <a:rPr lang="en-US">
                <a:solidFill>
                  <a:schemeClr val="accent1">
                    <a:lumMod val="75000"/>
                  </a:schemeClr>
                </a:solidFill>
              </a:rPr>
              <a:t>Local Outlier Factor (LOF) </a:t>
            </a:r>
          </a:p>
          <a:p>
            <a:pPr marL="285750" indent="-285750">
              <a:spcAft>
                <a:spcPts val="0"/>
              </a:spcAft>
              <a:buFont typeface="Arial" panose="020B0604020202020204" pitchFamily="34" charset="0"/>
              <a:buChar char="•"/>
            </a:pPr>
            <a:r>
              <a:rPr lang="en-US">
                <a:solidFill>
                  <a:schemeClr val="accent1">
                    <a:lumMod val="75000"/>
                  </a:schemeClr>
                </a:solidFill>
              </a:rPr>
              <a:t>Long Short-Term Memory (LSTM)</a:t>
            </a:r>
          </a:p>
          <a:p>
            <a:pPr marL="285750" indent="-285750">
              <a:spcAft>
                <a:spcPts val="0"/>
              </a:spcAft>
              <a:buFont typeface="Arial" panose="020B0604020202020204" pitchFamily="34" charset="0"/>
              <a:buChar char="•"/>
            </a:pPr>
            <a:r>
              <a:rPr lang="en-US">
                <a:solidFill>
                  <a:schemeClr val="accent1">
                    <a:lumMod val="75000"/>
                  </a:schemeClr>
                </a:solidFill>
              </a:rPr>
              <a:t>Prophet</a:t>
            </a:r>
          </a:p>
          <a:p>
            <a:pPr marL="285750" indent="-285750">
              <a:spcAft>
                <a:spcPts val="0"/>
              </a:spcAft>
              <a:buFont typeface="Arial" panose="020B0604020202020204" pitchFamily="34" charset="0"/>
              <a:buChar char="•"/>
            </a:pPr>
            <a:r>
              <a:rPr lang="en-US">
                <a:solidFill>
                  <a:schemeClr val="accent1">
                    <a:lumMod val="75000"/>
                  </a:schemeClr>
                </a:solidFill>
              </a:rPr>
              <a:t>Gated Recurrent Units (GRU) </a:t>
            </a:r>
          </a:p>
          <a:p>
            <a:pPr marL="285750" indent="-285750">
              <a:spcAft>
                <a:spcPts val="0"/>
              </a:spcAft>
              <a:buFont typeface="Arial" panose="020B0604020202020204" pitchFamily="34" charset="0"/>
              <a:buChar char="•"/>
            </a:pPr>
            <a:r>
              <a:rPr lang="en-US">
                <a:solidFill>
                  <a:schemeClr val="accent1">
                    <a:lumMod val="75000"/>
                  </a:schemeClr>
                </a:solidFill>
              </a:rPr>
              <a:t>Gradient Boosting Machines (GBM)</a:t>
            </a:r>
          </a:p>
          <a:p>
            <a:pPr>
              <a:spcBef>
                <a:spcPts val="600"/>
              </a:spcBef>
              <a:spcAft>
                <a:spcPts val="0"/>
              </a:spcAft>
            </a:pPr>
            <a:r>
              <a:rPr lang="en-US" b="1">
                <a:solidFill>
                  <a:schemeClr val="accent1">
                    <a:lumMod val="75000"/>
                  </a:schemeClr>
                </a:solidFill>
              </a:rPr>
              <a:t>Approaches</a:t>
            </a:r>
          </a:p>
          <a:p>
            <a:pPr marL="285750" indent="-285750">
              <a:buFont typeface="Arial" panose="020B0604020202020204" pitchFamily="34" charset="0"/>
              <a:buChar char="•"/>
            </a:pPr>
            <a:r>
              <a:rPr lang="en-US">
                <a:solidFill>
                  <a:schemeClr val="accent1">
                    <a:lumMod val="75000"/>
                  </a:schemeClr>
                </a:solidFill>
              </a:rPr>
              <a:t>Data Augmentation with Generative Adversarial Networks (GANs)  </a:t>
            </a:r>
          </a:p>
          <a:p>
            <a:pPr marL="285750" indent="-285750">
              <a:spcAft>
                <a:spcPts val="0"/>
              </a:spcAft>
              <a:buFont typeface="Arial" panose="020B0604020202020204" pitchFamily="34" charset="0"/>
              <a:buChar char="•"/>
            </a:pPr>
            <a:r>
              <a:rPr lang="en-US">
                <a:solidFill>
                  <a:schemeClr val="accent1">
                    <a:lumMod val="75000"/>
                  </a:schemeClr>
                </a:solidFill>
              </a:rPr>
              <a:t>Neural Architecture Search (NAS)</a:t>
            </a:r>
          </a:p>
          <a:p>
            <a:pPr marL="285750" indent="-285750">
              <a:spcAft>
                <a:spcPts val="0"/>
              </a:spcAft>
              <a:buFont typeface="Arial" panose="020B0604020202020204" pitchFamily="34" charset="0"/>
              <a:buChar char="•"/>
            </a:pPr>
            <a:r>
              <a:rPr lang="en-US">
                <a:solidFill>
                  <a:schemeClr val="accent1">
                    <a:lumMod val="75000"/>
                  </a:schemeClr>
                </a:solidFill>
              </a:rPr>
              <a:t>Hybrid/Multi-Model Approach</a:t>
            </a:r>
            <a:endParaRPr lang="en-US" dirty="0">
              <a:solidFill>
                <a:schemeClr val="accent1">
                  <a:lumMod val="75000"/>
                </a:schemeClr>
              </a:solidFill>
            </a:endParaRPr>
          </a:p>
        </p:txBody>
      </p:sp>
      <p:cxnSp>
        <p:nvCxnSpPr>
          <p:cNvPr id="7" name="Straight Connector 6">
            <a:extLst>
              <a:ext uri="{FF2B5EF4-FFF2-40B4-BE49-F238E27FC236}">
                <a16:creationId xmlns:a16="http://schemas.microsoft.com/office/drawing/2014/main" id="{916BC201-DE37-264C-A5E5-1DB8086F8961}"/>
              </a:ext>
            </a:extLst>
          </p:cNvPr>
          <p:cNvCxnSpPr/>
          <p:nvPr/>
        </p:nvCxnSpPr>
        <p:spPr>
          <a:xfrm>
            <a:off x="6104373" y="1879735"/>
            <a:ext cx="0" cy="4160017"/>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48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35A12A-07D7-C420-44DF-37AD24317D7F}"/>
              </a:ext>
            </a:extLst>
          </p:cNvPr>
          <p:cNvSpPr txBox="1"/>
          <p:nvPr/>
        </p:nvSpPr>
        <p:spPr>
          <a:xfrm>
            <a:off x="1097280" y="1978517"/>
            <a:ext cx="4998719" cy="3708708"/>
          </a:xfrm>
          <a:prstGeom prst="rect">
            <a:avLst/>
          </a:prstGeom>
          <a:noFill/>
        </p:spPr>
        <p:txBody>
          <a:bodyPr wrap="square" rtlCol="0">
            <a:spAutoFit/>
          </a:bodyPr>
          <a:lstStyle/>
          <a:p>
            <a:pPr>
              <a:lnSpc>
                <a:spcPct val="100000"/>
              </a:lnSpc>
              <a:spcBef>
                <a:spcPts val="600"/>
              </a:spcBef>
              <a:spcAft>
                <a:spcPts val="0"/>
              </a:spcAft>
            </a:pPr>
            <a:r>
              <a:rPr lang="en-US" sz="2000" b="1" u="sng" dirty="0">
                <a:solidFill>
                  <a:schemeClr val="accent1">
                    <a:lumMod val="75000"/>
                  </a:schemeClr>
                </a:solidFill>
              </a:rPr>
              <a:t>Current Data</a:t>
            </a:r>
          </a:p>
          <a:p>
            <a:pPr marL="285750" indent="-285750">
              <a:lnSpc>
                <a:spcPct val="100000"/>
              </a:lnSpc>
              <a:spcBef>
                <a:spcPts val="600"/>
              </a:spcBef>
              <a:spcAft>
                <a:spcPts val="0"/>
              </a:spcAft>
              <a:buFont typeface="Arial" panose="020B0604020202020204" pitchFamily="34" charset="0"/>
              <a:buChar char="•"/>
            </a:pPr>
            <a:r>
              <a:rPr lang="en-US" sz="1800" dirty="0">
                <a:solidFill>
                  <a:schemeClr val="accent1">
                    <a:lumMod val="75000"/>
                  </a:schemeClr>
                </a:solidFill>
              </a:rPr>
              <a:t>The data used by </a:t>
            </a:r>
            <a:r>
              <a:rPr lang="en-US" sz="1800" dirty="0" err="1">
                <a:solidFill>
                  <a:schemeClr val="accent1">
                    <a:lumMod val="75000"/>
                  </a:schemeClr>
                </a:solidFill>
              </a:rPr>
              <a:t>ClimateWins</a:t>
            </a:r>
            <a:r>
              <a:rPr lang="en-US" sz="1800" dirty="0">
                <a:solidFill>
                  <a:schemeClr val="accent1">
                    <a:lumMod val="75000"/>
                  </a:schemeClr>
                </a:solidFill>
              </a:rPr>
              <a:t> </a:t>
            </a:r>
            <a:r>
              <a:rPr lang="en-US" dirty="0">
                <a:solidFill>
                  <a:schemeClr val="accent1">
                    <a:lumMod val="75000"/>
                  </a:schemeClr>
                </a:solidFill>
              </a:rPr>
              <a:t>includes a wide range of weather information, such as:</a:t>
            </a:r>
          </a:p>
          <a:p>
            <a:pPr lvl="2" indent="-231775">
              <a:spcBef>
                <a:spcPts val="600"/>
              </a:spcBef>
            </a:pPr>
            <a:r>
              <a:rPr lang="en-US" b="1" dirty="0">
                <a:solidFill>
                  <a:schemeClr val="accent1">
                    <a:lumMod val="75000"/>
                  </a:schemeClr>
                </a:solidFill>
              </a:rPr>
              <a:t>Temperature</a:t>
            </a:r>
          </a:p>
          <a:p>
            <a:pPr lvl="2" indent="-231775">
              <a:spcBef>
                <a:spcPts val="600"/>
              </a:spcBef>
            </a:pPr>
            <a:r>
              <a:rPr lang="en-US" b="1" dirty="0">
                <a:solidFill>
                  <a:schemeClr val="accent1">
                    <a:lumMod val="75000"/>
                  </a:schemeClr>
                </a:solidFill>
              </a:rPr>
              <a:t>Precipitation</a:t>
            </a:r>
          </a:p>
          <a:p>
            <a:pPr lvl="2" indent="-231775">
              <a:spcBef>
                <a:spcPts val="600"/>
              </a:spcBef>
            </a:pPr>
            <a:r>
              <a:rPr lang="en-US" b="1" dirty="0">
                <a:solidFill>
                  <a:schemeClr val="accent1">
                    <a:lumMod val="75000"/>
                  </a:schemeClr>
                </a:solidFill>
              </a:rPr>
              <a:t>Wind speed</a:t>
            </a:r>
          </a:p>
          <a:p>
            <a:pPr lvl="2" indent="-231775">
              <a:spcBef>
                <a:spcPts val="600"/>
              </a:spcBef>
            </a:pPr>
            <a:r>
              <a:rPr lang="en-US" b="1" dirty="0">
                <a:solidFill>
                  <a:schemeClr val="accent1">
                    <a:lumMod val="75000"/>
                  </a:schemeClr>
                </a:solidFill>
              </a:rPr>
              <a:t>Humidity </a:t>
            </a:r>
          </a:p>
          <a:p>
            <a:pPr marL="285750" indent="-285750">
              <a:spcBef>
                <a:spcPts val="600"/>
              </a:spcBef>
              <a:buFont typeface="Arial" panose="020B0604020202020204" pitchFamily="34" charset="0"/>
              <a:buChar char="•"/>
            </a:pPr>
            <a:r>
              <a:rPr lang="en-US" dirty="0">
                <a:solidFill>
                  <a:schemeClr val="accent1">
                    <a:lumMod val="75000"/>
                  </a:schemeClr>
                </a:solidFill>
              </a:rPr>
              <a:t>Data is collected from </a:t>
            </a:r>
            <a:r>
              <a:rPr lang="en-US" b="1" dirty="0">
                <a:solidFill>
                  <a:schemeClr val="accent1">
                    <a:lumMod val="75000"/>
                  </a:schemeClr>
                </a:solidFill>
              </a:rPr>
              <a:t>18 weather stations </a:t>
            </a:r>
            <a:r>
              <a:rPr lang="en-US" dirty="0">
                <a:solidFill>
                  <a:schemeClr val="accent1">
                    <a:lumMod val="75000"/>
                  </a:schemeClr>
                </a:solidFill>
              </a:rPr>
              <a:t>across Europe and spans multiple decades.</a:t>
            </a:r>
          </a:p>
          <a:p>
            <a:pPr marL="285750" indent="-285750">
              <a:spcBef>
                <a:spcPts val="600"/>
              </a:spcBef>
              <a:spcAft>
                <a:spcPts val="0"/>
              </a:spcAft>
              <a:buFont typeface="Arial" panose="020B0604020202020204" pitchFamily="34" charset="0"/>
              <a:buChar char="•"/>
            </a:pPr>
            <a:r>
              <a:rPr lang="en-US" dirty="0">
                <a:solidFill>
                  <a:schemeClr val="accent1">
                    <a:lumMod val="75000"/>
                  </a:schemeClr>
                </a:solidFill>
              </a:rPr>
              <a:t>An extra dataset indicating daily </a:t>
            </a:r>
            <a:r>
              <a:rPr lang="en-US" b="1" dirty="0">
                <a:solidFill>
                  <a:schemeClr val="accent1">
                    <a:lumMod val="75000"/>
                  </a:schemeClr>
                </a:solidFill>
              </a:rPr>
              <a:t>weather pleasantness </a:t>
            </a:r>
            <a:r>
              <a:rPr lang="en-US" dirty="0">
                <a:solidFill>
                  <a:schemeClr val="accent1">
                    <a:lumMod val="75000"/>
                  </a:schemeClr>
                </a:solidFill>
              </a:rPr>
              <a:t>was used for clustering analysis.</a:t>
            </a:r>
          </a:p>
        </p:txBody>
      </p:sp>
      <p:sp>
        <p:nvSpPr>
          <p:cNvPr id="6" name="TextBox 5">
            <a:extLst>
              <a:ext uri="{FF2B5EF4-FFF2-40B4-BE49-F238E27FC236}">
                <a16:creationId xmlns:a16="http://schemas.microsoft.com/office/drawing/2014/main" id="{0641E69F-6AC7-654F-D326-92FB614893EA}"/>
              </a:ext>
            </a:extLst>
          </p:cNvPr>
          <p:cNvSpPr txBox="1"/>
          <p:nvPr/>
        </p:nvSpPr>
        <p:spPr>
          <a:xfrm>
            <a:off x="6387403" y="1978517"/>
            <a:ext cx="4768278" cy="3000821"/>
          </a:xfrm>
          <a:prstGeom prst="rect">
            <a:avLst/>
          </a:prstGeom>
          <a:noFill/>
        </p:spPr>
        <p:txBody>
          <a:bodyPr wrap="square" rtlCol="0">
            <a:spAutoFit/>
          </a:bodyPr>
          <a:lstStyle/>
          <a:p>
            <a:pPr>
              <a:lnSpc>
                <a:spcPct val="100000"/>
              </a:lnSpc>
              <a:spcBef>
                <a:spcPts val="600"/>
              </a:spcBef>
              <a:spcAft>
                <a:spcPts val="0"/>
              </a:spcAft>
            </a:pPr>
            <a:r>
              <a:rPr lang="en-US" sz="2000" b="1" u="sng" dirty="0">
                <a:solidFill>
                  <a:schemeClr val="accent1">
                    <a:lumMod val="75000"/>
                  </a:schemeClr>
                </a:solidFill>
              </a:rPr>
              <a:t>Additional Data</a:t>
            </a:r>
          </a:p>
          <a:p>
            <a:pPr>
              <a:lnSpc>
                <a:spcPct val="100000"/>
              </a:lnSpc>
              <a:spcBef>
                <a:spcPts val="600"/>
              </a:spcBef>
              <a:spcAft>
                <a:spcPts val="0"/>
              </a:spcAft>
            </a:pPr>
            <a:r>
              <a:rPr lang="en-US" sz="1800" dirty="0">
                <a:solidFill>
                  <a:schemeClr val="accent1">
                    <a:lumMod val="75000"/>
                  </a:schemeClr>
                </a:solidFill>
              </a:rPr>
              <a:t>The models could benefit from additional </a:t>
            </a:r>
            <a:r>
              <a:rPr lang="en-US" dirty="0">
                <a:solidFill>
                  <a:schemeClr val="accent1">
                    <a:lumMod val="75000"/>
                  </a:schemeClr>
                </a:solidFill>
              </a:rPr>
              <a:t>information</a:t>
            </a:r>
            <a:r>
              <a:rPr lang="en-US" sz="1800" dirty="0">
                <a:solidFill>
                  <a:schemeClr val="accent1">
                    <a:lumMod val="75000"/>
                  </a:schemeClr>
                </a:solidFill>
              </a:rPr>
              <a:t>, such as: </a:t>
            </a:r>
          </a:p>
          <a:p>
            <a:pPr lvl="1" indent="-115888">
              <a:spcBef>
                <a:spcPts val="600"/>
              </a:spcBef>
            </a:pPr>
            <a:r>
              <a:rPr lang="en-US" b="1" dirty="0">
                <a:solidFill>
                  <a:schemeClr val="accent1">
                    <a:lumMod val="75000"/>
                  </a:schemeClr>
                </a:solidFill>
              </a:rPr>
              <a:t>real-time climate monitoring data</a:t>
            </a:r>
          </a:p>
          <a:p>
            <a:pPr lvl="1" indent="-115888">
              <a:spcBef>
                <a:spcPts val="600"/>
              </a:spcBef>
            </a:pPr>
            <a:r>
              <a:rPr lang="en-US" b="1" dirty="0">
                <a:solidFill>
                  <a:schemeClr val="accent1">
                    <a:lumMod val="75000"/>
                  </a:schemeClr>
                </a:solidFill>
              </a:rPr>
              <a:t>socio-economic data</a:t>
            </a:r>
          </a:p>
          <a:p>
            <a:pPr lvl="1" indent="-115888">
              <a:spcBef>
                <a:spcPts val="600"/>
              </a:spcBef>
            </a:pPr>
            <a:r>
              <a:rPr lang="en-US" b="1" dirty="0">
                <a:solidFill>
                  <a:schemeClr val="accent1">
                    <a:lumMod val="75000"/>
                  </a:schemeClr>
                </a:solidFill>
              </a:rPr>
              <a:t>geographic information systems (GIS) data</a:t>
            </a:r>
          </a:p>
          <a:p>
            <a:pPr>
              <a:lnSpc>
                <a:spcPct val="100000"/>
              </a:lnSpc>
              <a:spcBef>
                <a:spcPts val="600"/>
              </a:spcBef>
              <a:spcAft>
                <a:spcPts val="0"/>
              </a:spcAft>
            </a:pPr>
            <a:r>
              <a:rPr lang="en-US" sz="1800" dirty="0">
                <a:solidFill>
                  <a:schemeClr val="accent1">
                    <a:lumMod val="75000"/>
                  </a:schemeClr>
                </a:solidFill>
              </a:rPr>
              <a:t>These would enhance model robustness and predictive accuracy, especially in dynamic weather conditions and diverse regions.</a:t>
            </a:r>
            <a:endParaRPr lang="en-US" dirty="0">
              <a:solidFill>
                <a:schemeClr val="accent1">
                  <a:lumMod val="75000"/>
                </a:schemeClr>
              </a:solidFill>
            </a:endParaRPr>
          </a:p>
        </p:txBody>
      </p:sp>
      <p:sp>
        <p:nvSpPr>
          <p:cNvPr id="2" name="Title 1">
            <a:extLst>
              <a:ext uri="{FF2B5EF4-FFF2-40B4-BE49-F238E27FC236}">
                <a16:creationId xmlns:a16="http://schemas.microsoft.com/office/drawing/2014/main" id="{238D9267-03CC-E6BD-904E-C91682181433}"/>
              </a:ext>
            </a:extLst>
          </p:cNvPr>
          <p:cNvSpPr>
            <a:spLocks noGrp="1"/>
          </p:cNvSpPr>
          <p:nvPr>
            <p:ph type="title"/>
          </p:nvPr>
        </p:nvSpPr>
        <p:spPr/>
        <p:txBody>
          <a:bodyPr>
            <a:normAutofit/>
          </a:bodyPr>
          <a:lstStyle/>
          <a:p>
            <a:r>
              <a:rPr lang="en-US" sz="4000" dirty="0">
                <a:solidFill>
                  <a:schemeClr val="accent1">
                    <a:lumMod val="75000"/>
                  </a:schemeClr>
                </a:solidFill>
                <a:latin typeface="Arial Nova" panose="020B0504020202020204" pitchFamily="34" charset="0"/>
              </a:rPr>
              <a:t>Data</a:t>
            </a:r>
          </a:p>
        </p:txBody>
      </p:sp>
      <p:cxnSp>
        <p:nvCxnSpPr>
          <p:cNvPr id="8" name="Straight Connector 7">
            <a:extLst>
              <a:ext uri="{FF2B5EF4-FFF2-40B4-BE49-F238E27FC236}">
                <a16:creationId xmlns:a16="http://schemas.microsoft.com/office/drawing/2014/main" id="{7E10424F-9A56-538F-C3C2-AD7D55D16D7E}"/>
              </a:ext>
            </a:extLst>
          </p:cNvPr>
          <p:cNvCxnSpPr/>
          <p:nvPr/>
        </p:nvCxnSpPr>
        <p:spPr>
          <a:xfrm>
            <a:off x="6085951" y="1868994"/>
            <a:ext cx="0" cy="4160017"/>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 name="Graphic 9" descr="Thermometer outline">
            <a:extLst>
              <a:ext uri="{FF2B5EF4-FFF2-40B4-BE49-F238E27FC236}">
                <a16:creationId xmlns:a16="http://schemas.microsoft.com/office/drawing/2014/main" id="{76E1947D-826F-2190-03ED-443FBEA9BB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5972" y="3025486"/>
            <a:ext cx="246888" cy="246888"/>
          </a:xfrm>
          <a:prstGeom prst="rect">
            <a:avLst/>
          </a:prstGeom>
        </p:spPr>
      </p:pic>
      <p:pic>
        <p:nvPicPr>
          <p:cNvPr id="12" name="Graphic 11" descr="Fog outline">
            <a:extLst>
              <a:ext uri="{FF2B5EF4-FFF2-40B4-BE49-F238E27FC236}">
                <a16:creationId xmlns:a16="http://schemas.microsoft.com/office/drawing/2014/main" id="{CAF4F2D4-D978-A8A6-71BC-0D78F687DB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9170" y="4096155"/>
            <a:ext cx="246888" cy="246888"/>
          </a:xfrm>
          <a:prstGeom prst="rect">
            <a:avLst/>
          </a:prstGeom>
        </p:spPr>
      </p:pic>
      <p:pic>
        <p:nvPicPr>
          <p:cNvPr id="14" name="Graphic 13" descr="Windy outline">
            <a:extLst>
              <a:ext uri="{FF2B5EF4-FFF2-40B4-BE49-F238E27FC236}">
                <a16:creationId xmlns:a16="http://schemas.microsoft.com/office/drawing/2014/main" id="{49835E1A-F40A-336C-9642-DE5D2226F6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9170" y="3751839"/>
            <a:ext cx="246888" cy="246888"/>
          </a:xfrm>
          <a:prstGeom prst="rect">
            <a:avLst/>
          </a:prstGeom>
        </p:spPr>
      </p:pic>
      <p:pic>
        <p:nvPicPr>
          <p:cNvPr id="16" name="Graphic 15" descr="Rain outline">
            <a:extLst>
              <a:ext uri="{FF2B5EF4-FFF2-40B4-BE49-F238E27FC236}">
                <a16:creationId xmlns:a16="http://schemas.microsoft.com/office/drawing/2014/main" id="{942F0A0F-49A5-8894-2364-C6F7049A76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5972" y="3407523"/>
            <a:ext cx="246888" cy="246888"/>
          </a:xfrm>
          <a:prstGeom prst="rect">
            <a:avLst/>
          </a:prstGeom>
        </p:spPr>
      </p:pic>
      <p:pic>
        <p:nvPicPr>
          <p:cNvPr id="18" name="Graphic 17" descr="Globe outline">
            <a:extLst>
              <a:ext uri="{FF2B5EF4-FFF2-40B4-BE49-F238E27FC236}">
                <a16:creationId xmlns:a16="http://schemas.microsoft.com/office/drawing/2014/main" id="{31D67F5C-91A0-F33F-147B-8A5B6AFD61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98879" y="3751839"/>
            <a:ext cx="246888" cy="246888"/>
          </a:xfrm>
          <a:prstGeom prst="rect">
            <a:avLst/>
          </a:prstGeom>
        </p:spPr>
      </p:pic>
      <p:pic>
        <p:nvPicPr>
          <p:cNvPr id="20" name="Graphic 19" descr="Home1 outline">
            <a:extLst>
              <a:ext uri="{FF2B5EF4-FFF2-40B4-BE49-F238E27FC236}">
                <a16:creationId xmlns:a16="http://schemas.microsoft.com/office/drawing/2014/main" id="{FA134030-439A-6D5C-77FD-F842AEA47F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92643" y="3384156"/>
            <a:ext cx="246888" cy="246888"/>
          </a:xfrm>
          <a:prstGeom prst="rect">
            <a:avLst/>
          </a:prstGeom>
        </p:spPr>
      </p:pic>
      <p:pic>
        <p:nvPicPr>
          <p:cNvPr id="22" name="Graphic 21" descr="Clock outline">
            <a:extLst>
              <a:ext uri="{FF2B5EF4-FFF2-40B4-BE49-F238E27FC236}">
                <a16:creationId xmlns:a16="http://schemas.microsoft.com/office/drawing/2014/main" id="{DEA6D2BA-830B-8EAA-52C2-FB19075791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7882" y="3036763"/>
            <a:ext cx="246888" cy="246888"/>
          </a:xfrm>
          <a:prstGeom prst="rect">
            <a:avLst/>
          </a:prstGeom>
        </p:spPr>
      </p:pic>
    </p:spTree>
    <p:extLst>
      <p:ext uri="{BB962C8B-B14F-4D97-AF65-F5344CB8AC3E}">
        <p14:creationId xmlns:p14="http://schemas.microsoft.com/office/powerpoint/2010/main" val="1049571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E49EE-8275-C210-16F0-9CD40A525323}"/>
              </a:ext>
            </a:extLst>
          </p:cNvPr>
          <p:cNvSpPr>
            <a:spLocks noGrp="1"/>
          </p:cNvSpPr>
          <p:nvPr>
            <p:ph type="title"/>
          </p:nvPr>
        </p:nvSpPr>
        <p:spPr/>
        <p:txBody>
          <a:bodyPr/>
          <a:lstStyle/>
          <a:p>
            <a:r>
              <a:rPr lang="en-US" sz="4800" dirty="0">
                <a:solidFill>
                  <a:schemeClr val="accent1">
                    <a:lumMod val="75000"/>
                  </a:schemeClr>
                </a:solidFill>
                <a:latin typeface="Arial Nova" panose="020B0504020202020204" pitchFamily="34" charset="0"/>
              </a:rPr>
              <a:t>Algorithms Explored – Supervised</a:t>
            </a:r>
            <a:endParaRPr lang="en-US" dirty="0"/>
          </a:p>
        </p:txBody>
      </p:sp>
      <p:sp>
        <p:nvSpPr>
          <p:cNvPr id="4" name="TextBox 3">
            <a:extLst>
              <a:ext uri="{FF2B5EF4-FFF2-40B4-BE49-F238E27FC236}">
                <a16:creationId xmlns:a16="http://schemas.microsoft.com/office/drawing/2014/main" id="{42ABEEF1-118E-CC30-C776-5DA4FFFBB543}"/>
              </a:ext>
            </a:extLst>
          </p:cNvPr>
          <p:cNvSpPr txBox="1"/>
          <p:nvPr/>
        </p:nvSpPr>
        <p:spPr>
          <a:xfrm>
            <a:off x="8112940" y="4628054"/>
            <a:ext cx="2743200" cy="1646605"/>
          </a:xfrm>
          <a:prstGeom prst="rect">
            <a:avLst/>
          </a:prstGeom>
          <a:noFill/>
        </p:spPr>
        <p:txBody>
          <a:bodyPr wrap="square" rtlCol="0">
            <a:spAutoFit/>
          </a:bodyPr>
          <a:lstStyle/>
          <a:p>
            <a:r>
              <a:rPr lang="en-US" sz="1600" b="1" dirty="0">
                <a:solidFill>
                  <a:schemeClr val="accent1">
                    <a:lumMod val="75000"/>
                  </a:schemeClr>
                </a:solidFill>
              </a:rPr>
              <a:t>Performance:</a:t>
            </a:r>
          </a:p>
          <a:p>
            <a:pPr marL="285750" indent="-285750">
              <a:spcBef>
                <a:spcPts val="600"/>
              </a:spcBef>
              <a:buFont typeface="Arial" panose="020B0604020202020204" pitchFamily="34" charset="0"/>
              <a:buChar char="•"/>
            </a:pPr>
            <a:r>
              <a:rPr lang="en-US" sz="1600" dirty="0">
                <a:solidFill>
                  <a:schemeClr val="accent1">
                    <a:lumMod val="75000"/>
                  </a:schemeClr>
                </a:solidFill>
              </a:rPr>
              <a:t>High accuracy (&gt;80%) with single location data.</a:t>
            </a:r>
          </a:p>
          <a:p>
            <a:pPr marL="285750" indent="-285750">
              <a:buFont typeface="Arial" panose="020B0604020202020204" pitchFamily="34" charset="0"/>
              <a:buChar char="•"/>
            </a:pPr>
            <a:r>
              <a:rPr lang="en-US" sz="1600" dirty="0">
                <a:solidFill>
                  <a:schemeClr val="accent1">
                    <a:lumMod val="75000"/>
                  </a:schemeClr>
                </a:solidFill>
              </a:rPr>
              <a:t>Shows bias towards the dominant class, needs data tuning.</a:t>
            </a:r>
          </a:p>
        </p:txBody>
      </p:sp>
      <p:pic>
        <p:nvPicPr>
          <p:cNvPr id="6" name="Picture 5">
            <a:extLst>
              <a:ext uri="{FF2B5EF4-FFF2-40B4-BE49-F238E27FC236}">
                <a16:creationId xmlns:a16="http://schemas.microsoft.com/office/drawing/2014/main" id="{24D5C01C-3027-F05B-0A31-5CADD4A67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940" y="2303264"/>
            <a:ext cx="2743200" cy="22721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109387-81DB-2248-4A22-3C1736698E87}"/>
              </a:ext>
            </a:extLst>
          </p:cNvPr>
          <p:cNvSpPr txBox="1"/>
          <p:nvPr/>
        </p:nvSpPr>
        <p:spPr>
          <a:xfrm>
            <a:off x="8681275" y="1862234"/>
            <a:ext cx="1606530" cy="400110"/>
          </a:xfrm>
          <a:prstGeom prst="rect">
            <a:avLst/>
          </a:prstGeom>
          <a:noFill/>
        </p:spPr>
        <p:txBody>
          <a:bodyPr wrap="none" rtlCol="0">
            <a:spAutoFit/>
          </a:bodyPr>
          <a:lstStyle/>
          <a:p>
            <a:r>
              <a:rPr lang="en-US" sz="2000" b="1" dirty="0">
                <a:solidFill>
                  <a:schemeClr val="accent1">
                    <a:lumMod val="75000"/>
                  </a:schemeClr>
                </a:solidFill>
              </a:rPr>
              <a:t>Decision Tree</a:t>
            </a:r>
          </a:p>
        </p:txBody>
      </p:sp>
      <p:sp>
        <p:nvSpPr>
          <p:cNvPr id="11" name="TextBox 10">
            <a:extLst>
              <a:ext uri="{FF2B5EF4-FFF2-40B4-BE49-F238E27FC236}">
                <a16:creationId xmlns:a16="http://schemas.microsoft.com/office/drawing/2014/main" id="{34A22BD6-A42E-DD45-CA89-5852A0C34484}"/>
              </a:ext>
            </a:extLst>
          </p:cNvPr>
          <p:cNvSpPr txBox="1"/>
          <p:nvPr/>
        </p:nvSpPr>
        <p:spPr>
          <a:xfrm>
            <a:off x="4818960" y="4628054"/>
            <a:ext cx="2743200" cy="1400383"/>
          </a:xfrm>
          <a:prstGeom prst="rect">
            <a:avLst/>
          </a:prstGeom>
          <a:noFill/>
        </p:spPr>
        <p:txBody>
          <a:bodyPr wrap="square" rtlCol="0">
            <a:spAutoFit/>
          </a:bodyPr>
          <a:lstStyle/>
          <a:p>
            <a:r>
              <a:rPr lang="en-US" sz="1600" b="1" dirty="0">
                <a:solidFill>
                  <a:schemeClr val="accent1">
                    <a:lumMod val="75000"/>
                  </a:schemeClr>
                </a:solidFill>
              </a:rPr>
              <a:t>Performance:</a:t>
            </a:r>
          </a:p>
          <a:p>
            <a:pPr marL="285750" indent="-285750">
              <a:spcBef>
                <a:spcPts val="600"/>
              </a:spcBef>
              <a:buFont typeface="Arial" panose="020B0604020202020204" pitchFamily="34" charset="0"/>
              <a:buChar char="•"/>
            </a:pPr>
            <a:r>
              <a:rPr lang="en-US" sz="1600" dirty="0">
                <a:solidFill>
                  <a:schemeClr val="accent1">
                    <a:lumMod val="75000"/>
                  </a:schemeClr>
                </a:solidFill>
              </a:rPr>
              <a:t>High accuracy (&gt;90%) with single location data.</a:t>
            </a:r>
          </a:p>
          <a:p>
            <a:pPr marL="285750" indent="-285750">
              <a:buFont typeface="Arial" panose="020B0604020202020204" pitchFamily="34" charset="0"/>
              <a:buChar char="•"/>
            </a:pPr>
            <a:r>
              <a:rPr lang="en-US" sz="1600" dirty="0">
                <a:solidFill>
                  <a:schemeClr val="accent1">
                    <a:lumMod val="75000"/>
                  </a:schemeClr>
                </a:solidFill>
              </a:rPr>
              <a:t>Does not perform well with the entire dataset.</a:t>
            </a:r>
          </a:p>
        </p:txBody>
      </p:sp>
      <p:pic>
        <p:nvPicPr>
          <p:cNvPr id="13" name="Picture 3">
            <a:extLst>
              <a:ext uri="{FF2B5EF4-FFF2-40B4-BE49-F238E27FC236}">
                <a16:creationId xmlns:a16="http://schemas.microsoft.com/office/drawing/2014/main" id="{325C6CB2-1985-AB5F-598B-9D59B1FD049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960" y="2303264"/>
            <a:ext cx="2743200" cy="22721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D1398C9-4F81-AACD-3E61-380DCA9446D1}"/>
              </a:ext>
            </a:extLst>
          </p:cNvPr>
          <p:cNvSpPr txBox="1"/>
          <p:nvPr/>
        </p:nvSpPr>
        <p:spPr>
          <a:xfrm>
            <a:off x="5000619" y="1881088"/>
            <a:ext cx="2379882" cy="400110"/>
          </a:xfrm>
          <a:prstGeom prst="rect">
            <a:avLst/>
          </a:prstGeom>
          <a:noFill/>
        </p:spPr>
        <p:txBody>
          <a:bodyPr wrap="none" rtlCol="0">
            <a:spAutoFit/>
          </a:bodyPr>
          <a:lstStyle/>
          <a:p>
            <a:r>
              <a:rPr lang="en-US" sz="2000" b="1">
                <a:solidFill>
                  <a:schemeClr val="accent1">
                    <a:lumMod val="75000"/>
                  </a:schemeClr>
                </a:solidFill>
              </a:rPr>
              <a:t>K-Nearest Neighbors</a:t>
            </a:r>
            <a:endParaRPr lang="en-US" sz="2000" b="1" dirty="0">
              <a:solidFill>
                <a:schemeClr val="accent1">
                  <a:lumMod val="75000"/>
                </a:schemeClr>
              </a:solidFill>
            </a:endParaRPr>
          </a:p>
        </p:txBody>
      </p:sp>
      <p:sp>
        <p:nvSpPr>
          <p:cNvPr id="18" name="TextBox 17">
            <a:extLst>
              <a:ext uri="{FF2B5EF4-FFF2-40B4-BE49-F238E27FC236}">
                <a16:creationId xmlns:a16="http://schemas.microsoft.com/office/drawing/2014/main" id="{C6E7D35B-6A00-D368-3BAF-097CA50DB3AA}"/>
              </a:ext>
            </a:extLst>
          </p:cNvPr>
          <p:cNvSpPr txBox="1"/>
          <p:nvPr/>
        </p:nvSpPr>
        <p:spPr>
          <a:xfrm>
            <a:off x="1524979" y="4628054"/>
            <a:ext cx="2743200" cy="1646605"/>
          </a:xfrm>
          <a:prstGeom prst="rect">
            <a:avLst/>
          </a:prstGeom>
          <a:noFill/>
        </p:spPr>
        <p:txBody>
          <a:bodyPr wrap="square" rtlCol="0">
            <a:spAutoFit/>
          </a:bodyPr>
          <a:lstStyle/>
          <a:p>
            <a:r>
              <a:rPr lang="en-US" sz="1600" b="1" dirty="0">
                <a:solidFill>
                  <a:schemeClr val="accent1">
                    <a:lumMod val="75000"/>
                  </a:schemeClr>
                </a:solidFill>
              </a:rPr>
              <a:t>Findings:</a:t>
            </a:r>
          </a:p>
          <a:p>
            <a:pPr marL="285750" indent="-285750">
              <a:spcBef>
                <a:spcPts val="600"/>
              </a:spcBef>
              <a:buFont typeface="Arial" panose="020B0604020202020204" pitchFamily="34" charset="0"/>
              <a:buChar char="•"/>
            </a:pPr>
            <a:r>
              <a:rPr lang="en-US" sz="1600" dirty="0">
                <a:solidFill>
                  <a:schemeClr val="accent1">
                    <a:lumMod val="75000"/>
                  </a:schemeClr>
                </a:solidFill>
              </a:rPr>
              <a:t>Positive slopes indicate a consistent warming trend.</a:t>
            </a:r>
          </a:p>
          <a:p>
            <a:pPr marL="285750" indent="-285750">
              <a:buFont typeface="Arial" panose="020B0604020202020204" pitchFamily="34" charset="0"/>
              <a:buChar char="•"/>
            </a:pPr>
            <a:r>
              <a:rPr lang="en-US" sz="1600" dirty="0">
                <a:solidFill>
                  <a:schemeClr val="accent1">
                    <a:lumMod val="75000"/>
                  </a:schemeClr>
                </a:solidFill>
              </a:rPr>
              <a:t>Temperatures are rising annually across various regions in Europe.</a:t>
            </a:r>
          </a:p>
        </p:txBody>
      </p:sp>
      <p:pic>
        <p:nvPicPr>
          <p:cNvPr id="20" name="Picture 19">
            <a:extLst>
              <a:ext uri="{FF2B5EF4-FFF2-40B4-BE49-F238E27FC236}">
                <a16:creationId xmlns:a16="http://schemas.microsoft.com/office/drawing/2014/main" id="{D24C7BD0-5BAA-FACC-E472-40FAFB36297F}"/>
              </a:ext>
            </a:extLst>
          </p:cNvPr>
          <p:cNvPicPr>
            <a:picLocks/>
          </p:cNvPicPr>
          <p:nvPr/>
        </p:nvPicPr>
        <p:blipFill rotWithShape="1">
          <a:blip r:embed="rId4"/>
          <a:srcRect l="15742" t="10549" b="32161"/>
          <a:stretch/>
        </p:blipFill>
        <p:spPr>
          <a:xfrm>
            <a:off x="1524979" y="2303264"/>
            <a:ext cx="2743200" cy="2011680"/>
          </a:xfrm>
          <a:prstGeom prst="rect">
            <a:avLst/>
          </a:prstGeom>
        </p:spPr>
      </p:pic>
      <p:sp>
        <p:nvSpPr>
          <p:cNvPr id="22" name="TextBox 21">
            <a:extLst>
              <a:ext uri="{FF2B5EF4-FFF2-40B4-BE49-F238E27FC236}">
                <a16:creationId xmlns:a16="http://schemas.microsoft.com/office/drawing/2014/main" id="{8DDC8C25-E4C4-1FA0-6607-91A8ACA9AEE4}"/>
              </a:ext>
            </a:extLst>
          </p:cNvPr>
          <p:cNvSpPr txBox="1"/>
          <p:nvPr/>
        </p:nvSpPr>
        <p:spPr>
          <a:xfrm>
            <a:off x="1869824" y="1881088"/>
            <a:ext cx="2053511" cy="400110"/>
          </a:xfrm>
          <a:prstGeom prst="rect">
            <a:avLst/>
          </a:prstGeom>
          <a:noFill/>
        </p:spPr>
        <p:txBody>
          <a:bodyPr wrap="none" rtlCol="0">
            <a:spAutoFit/>
          </a:bodyPr>
          <a:lstStyle/>
          <a:p>
            <a:r>
              <a:rPr lang="en-US" sz="2000" b="1" dirty="0">
                <a:solidFill>
                  <a:schemeClr val="accent1">
                    <a:lumMod val="75000"/>
                  </a:schemeClr>
                </a:solidFill>
              </a:rPr>
              <a:t>Linear Regression</a:t>
            </a:r>
          </a:p>
        </p:txBody>
      </p:sp>
    </p:spTree>
    <p:extLst>
      <p:ext uri="{BB962C8B-B14F-4D97-AF65-F5344CB8AC3E}">
        <p14:creationId xmlns:p14="http://schemas.microsoft.com/office/powerpoint/2010/main" val="130584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185E-8CA3-62A8-FA7C-A1CEB2195072}"/>
              </a:ext>
            </a:extLst>
          </p:cNvPr>
          <p:cNvSpPr>
            <a:spLocks noGrp="1"/>
          </p:cNvSpPr>
          <p:nvPr>
            <p:ph type="title"/>
          </p:nvPr>
        </p:nvSpPr>
        <p:spPr/>
        <p:txBody>
          <a:bodyPr/>
          <a:lstStyle/>
          <a:p>
            <a:r>
              <a:rPr lang="en-US" sz="4800">
                <a:solidFill>
                  <a:schemeClr val="accent1">
                    <a:lumMod val="75000"/>
                  </a:schemeClr>
                </a:solidFill>
                <a:latin typeface="Arial Nova" panose="020B0504020202020204" pitchFamily="34" charset="0"/>
              </a:rPr>
              <a:t>Algorithms Explored – Unsupervised</a:t>
            </a:r>
            <a:endParaRPr lang="en-US" dirty="0"/>
          </a:p>
        </p:txBody>
      </p:sp>
      <p:sp>
        <p:nvSpPr>
          <p:cNvPr id="4" name="TextBox 3">
            <a:extLst>
              <a:ext uri="{FF2B5EF4-FFF2-40B4-BE49-F238E27FC236}">
                <a16:creationId xmlns:a16="http://schemas.microsoft.com/office/drawing/2014/main" id="{74C118FB-266A-A6FB-4138-58DF50E0C943}"/>
              </a:ext>
            </a:extLst>
          </p:cNvPr>
          <p:cNvSpPr txBox="1"/>
          <p:nvPr/>
        </p:nvSpPr>
        <p:spPr>
          <a:xfrm>
            <a:off x="1290756" y="4462159"/>
            <a:ext cx="2267712" cy="1323439"/>
          </a:xfrm>
          <a:prstGeom prst="rect">
            <a:avLst/>
          </a:prstGeom>
          <a:noFill/>
        </p:spPr>
        <p:txBody>
          <a:bodyPr wrap="square" rtlCol="0">
            <a:spAutoFit/>
          </a:bodyPr>
          <a:lstStyle/>
          <a:p>
            <a:r>
              <a:rPr lang="en-US" sz="1600" b="1" dirty="0">
                <a:solidFill>
                  <a:schemeClr val="accent1">
                    <a:lumMod val="75000"/>
                  </a:schemeClr>
                </a:solidFill>
              </a:rPr>
              <a:t>Findings:</a:t>
            </a:r>
          </a:p>
          <a:p>
            <a:pPr marL="285750" indent="-285750">
              <a:buFont typeface="Arial" panose="020B0604020202020204" pitchFamily="34" charset="0"/>
              <a:buChar char="•"/>
            </a:pPr>
            <a:r>
              <a:rPr lang="en-US" sz="1600" dirty="0">
                <a:solidFill>
                  <a:schemeClr val="accent1">
                    <a:lumMod val="75000"/>
                  </a:schemeClr>
                </a:solidFill>
              </a:rPr>
              <a:t>Determined the variables contributing most to data variance.</a:t>
            </a:r>
          </a:p>
        </p:txBody>
      </p:sp>
      <p:sp>
        <p:nvSpPr>
          <p:cNvPr id="5" name="TextBox 4">
            <a:extLst>
              <a:ext uri="{FF2B5EF4-FFF2-40B4-BE49-F238E27FC236}">
                <a16:creationId xmlns:a16="http://schemas.microsoft.com/office/drawing/2014/main" id="{2D7ADFF9-4092-90B6-6AE9-D6B94FE71992}"/>
              </a:ext>
            </a:extLst>
          </p:cNvPr>
          <p:cNvSpPr txBox="1"/>
          <p:nvPr/>
        </p:nvSpPr>
        <p:spPr>
          <a:xfrm>
            <a:off x="1290756" y="1902371"/>
            <a:ext cx="2267712" cy="877163"/>
          </a:xfrm>
          <a:prstGeom prst="rect">
            <a:avLst/>
          </a:prstGeom>
          <a:noFill/>
        </p:spPr>
        <p:txBody>
          <a:bodyPr wrap="square" rtlCol="0">
            <a:spAutoFit/>
          </a:bodyPr>
          <a:lstStyle/>
          <a:p>
            <a:pPr algn="ctr"/>
            <a:r>
              <a:rPr lang="en-US" sz="1700" b="1" dirty="0">
                <a:solidFill>
                  <a:schemeClr val="accent1">
                    <a:lumMod val="75000"/>
                  </a:schemeClr>
                </a:solidFill>
              </a:rPr>
              <a:t>Principal Component Analysis</a:t>
            </a:r>
          </a:p>
        </p:txBody>
      </p:sp>
      <p:pic>
        <p:nvPicPr>
          <p:cNvPr id="6" name="Picture 2">
            <a:extLst>
              <a:ext uri="{FF2B5EF4-FFF2-40B4-BE49-F238E27FC236}">
                <a16:creationId xmlns:a16="http://schemas.microsoft.com/office/drawing/2014/main" id="{1DF9906A-52B1-D12F-FEF1-1ECC26BC729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756" y="2515936"/>
            <a:ext cx="2267712"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343C40-A151-9215-28E3-24DC5B55DCB5}"/>
              </a:ext>
            </a:extLst>
          </p:cNvPr>
          <p:cNvSpPr txBox="1"/>
          <p:nvPr/>
        </p:nvSpPr>
        <p:spPr>
          <a:xfrm>
            <a:off x="3801954" y="4462159"/>
            <a:ext cx="2267712" cy="2062103"/>
          </a:xfrm>
          <a:prstGeom prst="rect">
            <a:avLst/>
          </a:prstGeom>
          <a:noFill/>
        </p:spPr>
        <p:txBody>
          <a:bodyPr wrap="square" rtlCol="0">
            <a:spAutoFit/>
          </a:bodyPr>
          <a:lstStyle/>
          <a:p>
            <a:r>
              <a:rPr lang="en-US" sz="1600" b="1" dirty="0">
                <a:solidFill>
                  <a:schemeClr val="accent1">
                    <a:lumMod val="75000"/>
                  </a:schemeClr>
                </a:solidFill>
              </a:rPr>
              <a:t>Performance:</a:t>
            </a:r>
            <a:endParaRPr lang="en-US" sz="1600" dirty="0">
              <a:solidFill>
                <a:schemeClr val="accent1">
                  <a:lumMod val="75000"/>
                </a:schemeClr>
              </a:solidFill>
            </a:endParaRPr>
          </a:p>
          <a:p>
            <a:pPr marL="285750" indent="-285750">
              <a:buFont typeface="Arial" panose="020B0604020202020204" pitchFamily="34" charset="0"/>
              <a:buChar char="•"/>
            </a:pPr>
            <a:r>
              <a:rPr lang="en-US" sz="1600" dirty="0">
                <a:solidFill>
                  <a:schemeClr val="accent1">
                    <a:lumMod val="75000"/>
                  </a:schemeClr>
                </a:solidFill>
              </a:rPr>
              <a:t>Clustering for a full and single location data is incomplete.</a:t>
            </a:r>
          </a:p>
          <a:p>
            <a:pPr marL="285750" indent="-285750">
              <a:buFont typeface="Arial" panose="020B0604020202020204" pitchFamily="34" charset="0"/>
              <a:buChar char="•"/>
            </a:pPr>
            <a:r>
              <a:rPr lang="en-US" sz="1600" dirty="0">
                <a:solidFill>
                  <a:schemeClr val="accent1">
                    <a:lumMod val="75000"/>
                  </a:schemeClr>
                </a:solidFill>
              </a:rPr>
              <a:t>Potential for accurate classification with data tuning.</a:t>
            </a:r>
          </a:p>
        </p:txBody>
      </p:sp>
      <p:pic>
        <p:nvPicPr>
          <p:cNvPr id="10" name="Picture 8">
            <a:extLst>
              <a:ext uri="{FF2B5EF4-FFF2-40B4-BE49-F238E27FC236}">
                <a16:creationId xmlns:a16="http://schemas.microsoft.com/office/drawing/2014/main" id="{85BE0B2E-819C-4F3A-7866-95F74BDC9CE5}"/>
              </a:ext>
            </a:extLst>
          </p:cNvPr>
          <p:cNvPicPr>
            <a:picLocks noChangeArrowheads="1"/>
          </p:cNvPicPr>
          <p:nvPr/>
        </p:nvPicPr>
        <p:blipFill rotWithShape="1">
          <a:blip r:embed="rId3">
            <a:extLst>
              <a:ext uri="{28A0092B-C50C-407E-A947-70E740481C1C}">
                <a14:useLocalDpi xmlns:a14="http://schemas.microsoft.com/office/drawing/2010/main" val="0"/>
              </a:ext>
            </a:extLst>
          </a:blip>
          <a:srcRect l="71276" t="80293" r="12925"/>
          <a:stretch/>
        </p:blipFill>
        <p:spPr bwMode="auto">
          <a:xfrm>
            <a:off x="3801954" y="2515936"/>
            <a:ext cx="2267712" cy="1828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F8E325A-9BAD-741C-8C87-5288A9ED56A3}"/>
              </a:ext>
            </a:extLst>
          </p:cNvPr>
          <p:cNvSpPr txBox="1"/>
          <p:nvPr/>
        </p:nvSpPr>
        <p:spPr>
          <a:xfrm>
            <a:off x="3801954" y="1902371"/>
            <a:ext cx="2267712" cy="615553"/>
          </a:xfrm>
          <a:prstGeom prst="rect">
            <a:avLst/>
          </a:prstGeom>
          <a:noFill/>
        </p:spPr>
        <p:txBody>
          <a:bodyPr wrap="square" rtlCol="0">
            <a:spAutoFit/>
          </a:bodyPr>
          <a:lstStyle/>
          <a:p>
            <a:pPr algn="ctr"/>
            <a:r>
              <a:rPr lang="en-US" sz="1700" b="1" dirty="0">
                <a:solidFill>
                  <a:schemeClr val="accent1">
                    <a:lumMod val="75000"/>
                  </a:schemeClr>
                </a:solidFill>
              </a:rPr>
              <a:t>Hierarchical Clustering</a:t>
            </a:r>
          </a:p>
        </p:txBody>
      </p:sp>
      <p:sp>
        <p:nvSpPr>
          <p:cNvPr id="14" name="TextBox 13">
            <a:extLst>
              <a:ext uri="{FF2B5EF4-FFF2-40B4-BE49-F238E27FC236}">
                <a16:creationId xmlns:a16="http://schemas.microsoft.com/office/drawing/2014/main" id="{30CC3928-CD5B-B4DA-402E-C53AD2F3B280}"/>
              </a:ext>
            </a:extLst>
          </p:cNvPr>
          <p:cNvSpPr txBox="1"/>
          <p:nvPr/>
        </p:nvSpPr>
        <p:spPr>
          <a:xfrm>
            <a:off x="6313152" y="4462159"/>
            <a:ext cx="2267712" cy="1815882"/>
          </a:xfrm>
          <a:prstGeom prst="rect">
            <a:avLst/>
          </a:prstGeom>
          <a:noFill/>
        </p:spPr>
        <p:txBody>
          <a:bodyPr wrap="square" rtlCol="0">
            <a:spAutoFit/>
          </a:bodyPr>
          <a:lstStyle/>
          <a:p>
            <a:r>
              <a:rPr lang="en-US" sz="1600" b="1" dirty="0">
                <a:solidFill>
                  <a:schemeClr val="accent1">
                    <a:lumMod val="75000"/>
                  </a:schemeClr>
                </a:solidFill>
              </a:rPr>
              <a:t>Performance:</a:t>
            </a:r>
          </a:p>
          <a:p>
            <a:pPr marL="285750" indent="-285750">
              <a:buFont typeface="Arial" panose="020B0604020202020204" pitchFamily="34" charset="0"/>
              <a:buChar char="•"/>
            </a:pPr>
            <a:r>
              <a:rPr lang="en-US" sz="1600" dirty="0">
                <a:solidFill>
                  <a:schemeClr val="accent1">
                    <a:lumMod val="75000"/>
                  </a:schemeClr>
                </a:solidFill>
              </a:rPr>
              <a:t>High overall accuracy, bias towards the majority class.</a:t>
            </a:r>
          </a:p>
          <a:p>
            <a:pPr marL="285750" indent="-285750">
              <a:buFont typeface="Arial" panose="020B0604020202020204" pitchFamily="34" charset="0"/>
              <a:buChar char="•"/>
            </a:pPr>
            <a:r>
              <a:rPr lang="en-US" sz="1600" dirty="0">
                <a:solidFill>
                  <a:schemeClr val="accent1">
                    <a:lumMod val="75000"/>
                  </a:schemeClr>
                </a:solidFill>
              </a:rPr>
              <a:t>Potential for accurate classification with data tuning.</a:t>
            </a:r>
          </a:p>
        </p:txBody>
      </p:sp>
      <p:sp>
        <p:nvSpPr>
          <p:cNvPr id="15" name="TextBox 14">
            <a:extLst>
              <a:ext uri="{FF2B5EF4-FFF2-40B4-BE49-F238E27FC236}">
                <a16:creationId xmlns:a16="http://schemas.microsoft.com/office/drawing/2014/main" id="{DCC40EFA-4FBE-FD3F-7A63-1624DD4A3398}"/>
              </a:ext>
            </a:extLst>
          </p:cNvPr>
          <p:cNvSpPr txBox="1"/>
          <p:nvPr/>
        </p:nvSpPr>
        <p:spPr>
          <a:xfrm>
            <a:off x="6313152" y="1902371"/>
            <a:ext cx="2267712" cy="877163"/>
          </a:xfrm>
          <a:prstGeom prst="rect">
            <a:avLst/>
          </a:prstGeom>
          <a:noFill/>
        </p:spPr>
        <p:txBody>
          <a:bodyPr wrap="square" rtlCol="0">
            <a:spAutoFit/>
          </a:bodyPr>
          <a:lstStyle/>
          <a:p>
            <a:pPr algn="ctr"/>
            <a:r>
              <a:rPr lang="en-US" sz="1700" b="1" dirty="0">
                <a:solidFill>
                  <a:schemeClr val="accent1">
                    <a:lumMod val="75000"/>
                  </a:schemeClr>
                </a:solidFill>
              </a:rPr>
              <a:t>Convolutional Neural Network</a:t>
            </a:r>
          </a:p>
        </p:txBody>
      </p:sp>
      <p:pic>
        <p:nvPicPr>
          <p:cNvPr id="16" name="Picture 4">
            <a:extLst>
              <a:ext uri="{FF2B5EF4-FFF2-40B4-BE49-F238E27FC236}">
                <a16:creationId xmlns:a16="http://schemas.microsoft.com/office/drawing/2014/main" id="{C9EEC17E-B81C-C04C-BC33-F63489AD058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152" y="2515936"/>
            <a:ext cx="2267712" cy="18288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73BBE42-1CC0-F605-0F54-73F9B90F506E}"/>
              </a:ext>
            </a:extLst>
          </p:cNvPr>
          <p:cNvSpPr txBox="1"/>
          <p:nvPr/>
        </p:nvSpPr>
        <p:spPr>
          <a:xfrm>
            <a:off x="8824350" y="4462159"/>
            <a:ext cx="2267712" cy="1323439"/>
          </a:xfrm>
          <a:prstGeom prst="rect">
            <a:avLst/>
          </a:prstGeom>
          <a:noFill/>
        </p:spPr>
        <p:txBody>
          <a:bodyPr wrap="square" rtlCol="0">
            <a:spAutoFit/>
          </a:bodyPr>
          <a:lstStyle/>
          <a:p>
            <a:r>
              <a:rPr lang="en-US" sz="1600" b="1" dirty="0">
                <a:solidFill>
                  <a:schemeClr val="accent1">
                    <a:lumMod val="75000"/>
                  </a:schemeClr>
                </a:solidFill>
              </a:rPr>
              <a:t>Findings:</a:t>
            </a:r>
          </a:p>
          <a:p>
            <a:pPr marL="285750" indent="-285750">
              <a:buFont typeface="Arial" panose="020B0604020202020204" pitchFamily="34" charset="0"/>
              <a:buChar char="•"/>
            </a:pPr>
            <a:r>
              <a:rPr lang="en-US" sz="1600" dirty="0">
                <a:solidFill>
                  <a:schemeClr val="accent1">
                    <a:lumMod val="75000"/>
                  </a:schemeClr>
                </a:solidFill>
              </a:rPr>
              <a:t>Identified key locations and climate variables that contribute most to data variance.</a:t>
            </a:r>
          </a:p>
        </p:txBody>
      </p:sp>
      <p:pic>
        <p:nvPicPr>
          <p:cNvPr id="20" name="Picture 6">
            <a:extLst>
              <a:ext uri="{FF2B5EF4-FFF2-40B4-BE49-F238E27FC236}">
                <a16:creationId xmlns:a16="http://schemas.microsoft.com/office/drawing/2014/main" id="{42D90444-1A64-5916-F87B-961B1235550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4350" y="2515936"/>
            <a:ext cx="2267712" cy="18288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2FA1AD0-21B5-76BB-E0B2-588B1982E5FA}"/>
              </a:ext>
            </a:extLst>
          </p:cNvPr>
          <p:cNvSpPr txBox="1"/>
          <p:nvPr/>
        </p:nvSpPr>
        <p:spPr>
          <a:xfrm>
            <a:off x="8824350" y="1902371"/>
            <a:ext cx="2267712" cy="353943"/>
          </a:xfrm>
          <a:prstGeom prst="rect">
            <a:avLst/>
          </a:prstGeom>
          <a:noFill/>
        </p:spPr>
        <p:txBody>
          <a:bodyPr wrap="square" rtlCol="0">
            <a:spAutoFit/>
          </a:bodyPr>
          <a:lstStyle/>
          <a:p>
            <a:pPr algn="ctr"/>
            <a:r>
              <a:rPr lang="en-US" sz="1700" b="1">
                <a:solidFill>
                  <a:schemeClr val="accent1">
                    <a:lumMod val="75000"/>
                  </a:schemeClr>
                </a:solidFill>
              </a:rPr>
              <a:t>Random Forest</a:t>
            </a:r>
            <a:endParaRPr lang="en-US" sz="1700" b="1" dirty="0">
              <a:solidFill>
                <a:schemeClr val="accent1">
                  <a:lumMod val="75000"/>
                </a:schemeClr>
              </a:solidFill>
            </a:endParaRPr>
          </a:p>
        </p:txBody>
      </p:sp>
    </p:spTree>
    <p:extLst>
      <p:ext uri="{BB962C8B-B14F-4D97-AF65-F5344CB8AC3E}">
        <p14:creationId xmlns:p14="http://schemas.microsoft.com/office/powerpoint/2010/main" val="23877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1E9E-3EAE-58CB-9331-7CECAFE84809}"/>
              </a:ext>
            </a:extLst>
          </p:cNvPr>
          <p:cNvSpPr>
            <a:spLocks noGrp="1"/>
          </p:cNvSpPr>
          <p:nvPr>
            <p:ph type="title"/>
          </p:nvPr>
        </p:nvSpPr>
        <p:spPr/>
        <p:txBody>
          <a:bodyPr>
            <a:normAutofit/>
          </a:bodyPr>
          <a:lstStyle/>
          <a:p>
            <a:r>
              <a:rPr lang="en-US" sz="3600" dirty="0">
                <a:solidFill>
                  <a:schemeClr val="accent1">
                    <a:lumMod val="75000"/>
                  </a:schemeClr>
                </a:solidFill>
                <a:latin typeface="Arial Nova" panose="020B0504020202020204" pitchFamily="34" charset="0"/>
              </a:rPr>
              <a:t>Thought Experiments</a:t>
            </a:r>
          </a:p>
        </p:txBody>
      </p:sp>
      <p:sp>
        <p:nvSpPr>
          <p:cNvPr id="17" name="TextBox 16">
            <a:extLst>
              <a:ext uri="{FF2B5EF4-FFF2-40B4-BE49-F238E27FC236}">
                <a16:creationId xmlns:a16="http://schemas.microsoft.com/office/drawing/2014/main" id="{1B657640-CE0F-FDCA-C3FA-D4537FD06D0F}"/>
              </a:ext>
            </a:extLst>
          </p:cNvPr>
          <p:cNvSpPr txBox="1"/>
          <p:nvPr/>
        </p:nvSpPr>
        <p:spPr>
          <a:xfrm>
            <a:off x="1248415" y="2268056"/>
            <a:ext cx="9907265" cy="715089"/>
          </a:xfrm>
          <a:prstGeom prst="roundRect">
            <a:avLst/>
          </a:prstGeom>
          <a:solidFill>
            <a:schemeClr val="accent1"/>
          </a:solidFill>
          <a:ln>
            <a:solidFill>
              <a:schemeClr val="accent1">
                <a:lumMod val="75000"/>
              </a:schemeClr>
            </a:solidFill>
          </a:ln>
        </p:spPr>
        <p:txBody>
          <a:bodyPr wrap="square" rtlCol="0">
            <a:spAutoFit/>
          </a:bodyPr>
          <a:lstStyle/>
          <a:p>
            <a:pPr algn="ctr"/>
            <a:r>
              <a:rPr lang="en-US" dirty="0">
                <a:solidFill>
                  <a:schemeClr val="bg1"/>
                </a:solidFill>
                <a:latin typeface="Arial Nova" panose="020B0504020202020204" pitchFamily="34" charset="0"/>
              </a:rPr>
              <a:t>I have devised three thought experiments to better understand and predict climate-related phenomena. </a:t>
            </a:r>
          </a:p>
        </p:txBody>
      </p:sp>
      <p:sp>
        <p:nvSpPr>
          <p:cNvPr id="15" name="Rectangle: Rounded Corners 14">
            <a:extLst>
              <a:ext uri="{FF2B5EF4-FFF2-40B4-BE49-F238E27FC236}">
                <a16:creationId xmlns:a16="http://schemas.microsoft.com/office/drawing/2014/main" id="{0B7537A5-CED4-F665-B0D2-4397CEEFFE8F}"/>
              </a:ext>
            </a:extLst>
          </p:cNvPr>
          <p:cNvSpPr/>
          <p:nvPr/>
        </p:nvSpPr>
        <p:spPr>
          <a:xfrm>
            <a:off x="1248415" y="3267226"/>
            <a:ext cx="3152338" cy="2077317"/>
          </a:xfrm>
          <a:prstGeom prst="roundRect">
            <a:avLst>
              <a:gd name="adj" fmla="val 10000"/>
            </a:avLst>
          </a:prstGeom>
          <a:solidFill>
            <a:schemeClr val="bg1"/>
          </a:solidFill>
          <a:ln>
            <a:solidFill>
              <a:schemeClr val="accent1">
                <a:lumMod val="50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latin typeface="Arial Nova" panose="020B0504020202020204" pitchFamily="34" charset="0"/>
            </a:endParaRPr>
          </a:p>
        </p:txBody>
      </p:sp>
      <p:sp>
        <p:nvSpPr>
          <p:cNvPr id="18" name="Rectangle: Rounded Corners 4">
            <a:extLst>
              <a:ext uri="{FF2B5EF4-FFF2-40B4-BE49-F238E27FC236}">
                <a16:creationId xmlns:a16="http://schemas.microsoft.com/office/drawing/2014/main" id="{E0166130-5892-F648-64AE-09D632C55A2F}"/>
              </a:ext>
            </a:extLst>
          </p:cNvPr>
          <p:cNvSpPr txBox="1"/>
          <p:nvPr/>
        </p:nvSpPr>
        <p:spPr>
          <a:xfrm>
            <a:off x="1248415" y="3267226"/>
            <a:ext cx="3152338" cy="723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Arial Nova" panose="020B0504020202020204" pitchFamily="34" charset="0"/>
              </a:rPr>
              <a:t>Detecting and Analyzing Weather Extremes</a:t>
            </a:r>
            <a:endParaRPr lang="en-US" sz="1600" kern="1200" dirty="0">
              <a:solidFill>
                <a:schemeClr val="accent1">
                  <a:lumMod val="75000"/>
                </a:schemeClr>
              </a:solidFill>
              <a:latin typeface="Arial Nova" panose="020B0504020202020204" pitchFamily="34" charset="0"/>
            </a:endParaRPr>
          </a:p>
        </p:txBody>
      </p:sp>
      <p:grpSp>
        <p:nvGrpSpPr>
          <p:cNvPr id="19" name="Group 18">
            <a:extLst>
              <a:ext uri="{FF2B5EF4-FFF2-40B4-BE49-F238E27FC236}">
                <a16:creationId xmlns:a16="http://schemas.microsoft.com/office/drawing/2014/main" id="{7CD1DB5E-FEB2-05B7-84E9-993DC5093EAA}"/>
              </a:ext>
            </a:extLst>
          </p:cNvPr>
          <p:cNvGrpSpPr/>
          <p:nvPr/>
        </p:nvGrpSpPr>
        <p:grpSpPr>
          <a:xfrm>
            <a:off x="1379893" y="4000921"/>
            <a:ext cx="2889382" cy="1214571"/>
            <a:chOff x="113877" y="547103"/>
            <a:chExt cx="2889382" cy="545263"/>
          </a:xfrm>
        </p:grpSpPr>
        <p:sp>
          <p:nvSpPr>
            <p:cNvPr id="20" name="Rectangle: Rounded Corners 19">
              <a:extLst>
                <a:ext uri="{FF2B5EF4-FFF2-40B4-BE49-F238E27FC236}">
                  <a16:creationId xmlns:a16="http://schemas.microsoft.com/office/drawing/2014/main" id="{AC5D38A6-0E72-741C-3392-AECA58579C03}"/>
                </a:ext>
              </a:extLst>
            </p:cNvPr>
            <p:cNvSpPr/>
            <p:nvPr/>
          </p:nvSpPr>
          <p:spPr>
            <a:xfrm>
              <a:off x="113877" y="547103"/>
              <a:ext cx="2889382" cy="54526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latin typeface="Arial Nova" panose="020B0504020202020204" pitchFamily="34" charset="0"/>
              </a:endParaRPr>
            </a:p>
          </p:txBody>
        </p:sp>
        <p:sp>
          <p:nvSpPr>
            <p:cNvPr id="21" name="Rectangle: Rounded Corners 4">
              <a:extLst>
                <a:ext uri="{FF2B5EF4-FFF2-40B4-BE49-F238E27FC236}">
                  <a16:creationId xmlns:a16="http://schemas.microsoft.com/office/drawing/2014/main" id="{BED0396D-4C9B-BC22-0F7E-BE6C76DA17EE}"/>
                </a:ext>
              </a:extLst>
            </p:cNvPr>
            <p:cNvSpPr txBox="1"/>
            <p:nvPr/>
          </p:nvSpPr>
          <p:spPr>
            <a:xfrm>
              <a:off x="267096" y="547103"/>
              <a:ext cx="2582945" cy="5452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400" kern="1200" dirty="0">
                  <a:latin typeface="Arial Nova" panose="020B0504020202020204" pitchFamily="34" charset="0"/>
                </a:rPr>
                <a:t>Use anomaly detection models on historical climate data.</a:t>
              </a:r>
            </a:p>
          </p:txBody>
        </p:sp>
      </p:grpSp>
      <p:sp>
        <p:nvSpPr>
          <p:cNvPr id="28" name="Rectangle: Rounded Corners 27">
            <a:extLst>
              <a:ext uri="{FF2B5EF4-FFF2-40B4-BE49-F238E27FC236}">
                <a16:creationId xmlns:a16="http://schemas.microsoft.com/office/drawing/2014/main" id="{96E9F814-CCD1-219B-B39E-9374E1F5E96E}"/>
              </a:ext>
            </a:extLst>
          </p:cNvPr>
          <p:cNvSpPr/>
          <p:nvPr/>
        </p:nvSpPr>
        <p:spPr>
          <a:xfrm>
            <a:off x="4625879" y="3266726"/>
            <a:ext cx="3152338" cy="2078272"/>
          </a:xfrm>
          <a:prstGeom prst="roundRect">
            <a:avLst>
              <a:gd name="adj" fmla="val 10000"/>
            </a:avLst>
          </a:prstGeom>
          <a:solidFill>
            <a:schemeClr val="bg1"/>
          </a:solidFill>
          <a:ln>
            <a:solidFill>
              <a:schemeClr val="accent1">
                <a:lumMod val="50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latin typeface="Arial Nova" panose="020B0504020202020204" pitchFamily="34" charset="0"/>
            </a:endParaRPr>
          </a:p>
        </p:txBody>
      </p:sp>
      <p:sp>
        <p:nvSpPr>
          <p:cNvPr id="29" name="Rectangle: Rounded Corners 4">
            <a:extLst>
              <a:ext uri="{FF2B5EF4-FFF2-40B4-BE49-F238E27FC236}">
                <a16:creationId xmlns:a16="http://schemas.microsoft.com/office/drawing/2014/main" id="{881667F5-8D70-9F86-A418-D7FC48486E6D}"/>
              </a:ext>
            </a:extLst>
          </p:cNvPr>
          <p:cNvSpPr txBox="1"/>
          <p:nvPr/>
        </p:nvSpPr>
        <p:spPr>
          <a:xfrm>
            <a:off x="4625879" y="3266726"/>
            <a:ext cx="3152338" cy="723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Arial Nova" panose="020B0504020202020204" pitchFamily="34" charset="0"/>
              </a:rPr>
              <a:t>Predicting Future Weather Patterns</a:t>
            </a:r>
            <a:endParaRPr lang="en-US" sz="1600" kern="1200" dirty="0">
              <a:solidFill>
                <a:schemeClr val="accent1">
                  <a:lumMod val="75000"/>
                </a:schemeClr>
              </a:solidFill>
              <a:latin typeface="Arial Nova" panose="020B0504020202020204" pitchFamily="34" charset="0"/>
            </a:endParaRPr>
          </a:p>
        </p:txBody>
      </p:sp>
      <p:grpSp>
        <p:nvGrpSpPr>
          <p:cNvPr id="25" name="Group 24">
            <a:extLst>
              <a:ext uri="{FF2B5EF4-FFF2-40B4-BE49-F238E27FC236}">
                <a16:creationId xmlns:a16="http://schemas.microsoft.com/office/drawing/2014/main" id="{9448CCEA-FD88-013B-126D-D31CCF2AF9EA}"/>
              </a:ext>
            </a:extLst>
          </p:cNvPr>
          <p:cNvGrpSpPr/>
          <p:nvPr/>
        </p:nvGrpSpPr>
        <p:grpSpPr>
          <a:xfrm>
            <a:off x="4757357" y="4000753"/>
            <a:ext cx="2889382" cy="1215130"/>
            <a:chOff x="113877" y="547103"/>
            <a:chExt cx="2889382" cy="545263"/>
          </a:xfrm>
        </p:grpSpPr>
        <p:sp>
          <p:nvSpPr>
            <p:cNvPr id="26" name="Rectangle: Rounded Corners 25">
              <a:extLst>
                <a:ext uri="{FF2B5EF4-FFF2-40B4-BE49-F238E27FC236}">
                  <a16:creationId xmlns:a16="http://schemas.microsoft.com/office/drawing/2014/main" id="{4C04662D-6CD1-FACC-4916-6C718E2D8784}"/>
                </a:ext>
              </a:extLst>
            </p:cNvPr>
            <p:cNvSpPr/>
            <p:nvPr/>
          </p:nvSpPr>
          <p:spPr>
            <a:xfrm>
              <a:off x="113877" y="547103"/>
              <a:ext cx="2889382" cy="54526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latin typeface="Arial Nova" panose="020B0504020202020204" pitchFamily="34" charset="0"/>
              </a:endParaRPr>
            </a:p>
          </p:txBody>
        </p:sp>
        <p:sp>
          <p:nvSpPr>
            <p:cNvPr id="27" name="Rectangle: Rounded Corners 4">
              <a:extLst>
                <a:ext uri="{FF2B5EF4-FFF2-40B4-BE49-F238E27FC236}">
                  <a16:creationId xmlns:a16="http://schemas.microsoft.com/office/drawing/2014/main" id="{D0AE4ED6-C6ED-5149-EC62-59DB5E88925D}"/>
                </a:ext>
              </a:extLst>
            </p:cNvPr>
            <p:cNvSpPr txBox="1"/>
            <p:nvPr/>
          </p:nvSpPr>
          <p:spPr>
            <a:xfrm>
              <a:off x="276523" y="547103"/>
              <a:ext cx="2564090" cy="5452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400" kern="1200" dirty="0">
                  <a:latin typeface="Arial Nova" panose="020B0504020202020204" pitchFamily="34" charset="0"/>
                </a:rPr>
                <a:t>Utilize time series forecasting models like LSTM and Prophet</a:t>
              </a:r>
            </a:p>
          </p:txBody>
        </p:sp>
      </p:grpSp>
      <p:sp>
        <p:nvSpPr>
          <p:cNvPr id="35" name="Rectangle: Rounded Corners 34">
            <a:extLst>
              <a:ext uri="{FF2B5EF4-FFF2-40B4-BE49-F238E27FC236}">
                <a16:creationId xmlns:a16="http://schemas.microsoft.com/office/drawing/2014/main" id="{8CD22891-897F-5B2D-5107-348A797E7166}"/>
              </a:ext>
            </a:extLst>
          </p:cNvPr>
          <p:cNvSpPr/>
          <p:nvPr/>
        </p:nvSpPr>
        <p:spPr>
          <a:xfrm>
            <a:off x="8003342" y="3266726"/>
            <a:ext cx="3152338" cy="2078272"/>
          </a:xfrm>
          <a:prstGeom prst="roundRect">
            <a:avLst>
              <a:gd name="adj" fmla="val 10000"/>
            </a:avLst>
          </a:prstGeom>
          <a:solidFill>
            <a:schemeClr val="bg1"/>
          </a:solidFill>
          <a:ln>
            <a:solidFill>
              <a:schemeClr val="accent1">
                <a:lumMod val="50000"/>
              </a:schemeClr>
            </a:solidFill>
          </a:ln>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latin typeface="Arial Nova" panose="020B0504020202020204" pitchFamily="34" charset="0"/>
            </a:endParaRPr>
          </a:p>
        </p:txBody>
      </p:sp>
      <p:sp>
        <p:nvSpPr>
          <p:cNvPr id="36" name="Rectangle: Rounded Corners 4">
            <a:extLst>
              <a:ext uri="{FF2B5EF4-FFF2-40B4-BE49-F238E27FC236}">
                <a16:creationId xmlns:a16="http://schemas.microsoft.com/office/drawing/2014/main" id="{970619AC-9AB9-FDEE-67A7-5BC94C165029}"/>
              </a:ext>
            </a:extLst>
          </p:cNvPr>
          <p:cNvSpPr txBox="1"/>
          <p:nvPr/>
        </p:nvSpPr>
        <p:spPr>
          <a:xfrm>
            <a:off x="8003342" y="3266726"/>
            <a:ext cx="3152338" cy="7230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Arial Nova" panose="020B0504020202020204" pitchFamily="34" charset="0"/>
              </a:rPr>
              <a:t>Identifying Safe Living Locations</a:t>
            </a:r>
            <a:endParaRPr lang="en-US" sz="1600" kern="1200" dirty="0">
              <a:solidFill>
                <a:schemeClr val="accent1">
                  <a:lumMod val="75000"/>
                </a:schemeClr>
              </a:solidFill>
              <a:latin typeface="Arial Nova" panose="020B0504020202020204" pitchFamily="34" charset="0"/>
            </a:endParaRPr>
          </a:p>
        </p:txBody>
      </p:sp>
      <p:grpSp>
        <p:nvGrpSpPr>
          <p:cNvPr id="32" name="Group 31">
            <a:extLst>
              <a:ext uri="{FF2B5EF4-FFF2-40B4-BE49-F238E27FC236}">
                <a16:creationId xmlns:a16="http://schemas.microsoft.com/office/drawing/2014/main" id="{6FE7F06E-43DE-397F-374E-7DCED58B4EEB}"/>
              </a:ext>
            </a:extLst>
          </p:cNvPr>
          <p:cNvGrpSpPr/>
          <p:nvPr/>
        </p:nvGrpSpPr>
        <p:grpSpPr>
          <a:xfrm>
            <a:off x="8134820" y="4000753"/>
            <a:ext cx="2889382" cy="1215132"/>
            <a:chOff x="113877" y="547103"/>
            <a:chExt cx="2889382" cy="545264"/>
          </a:xfrm>
        </p:grpSpPr>
        <p:sp>
          <p:nvSpPr>
            <p:cNvPr id="33" name="Rectangle: Rounded Corners 32">
              <a:extLst>
                <a:ext uri="{FF2B5EF4-FFF2-40B4-BE49-F238E27FC236}">
                  <a16:creationId xmlns:a16="http://schemas.microsoft.com/office/drawing/2014/main" id="{3F02F6E7-3A0C-AE0C-80F0-0B8B034EC401}"/>
                </a:ext>
              </a:extLst>
            </p:cNvPr>
            <p:cNvSpPr/>
            <p:nvPr/>
          </p:nvSpPr>
          <p:spPr>
            <a:xfrm>
              <a:off x="113877" y="547103"/>
              <a:ext cx="2889382" cy="54526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latin typeface="Arial Nova" panose="020B0504020202020204" pitchFamily="34" charset="0"/>
              </a:endParaRPr>
            </a:p>
          </p:txBody>
        </p:sp>
        <p:sp>
          <p:nvSpPr>
            <p:cNvPr id="34" name="Rectangle: Rounded Corners 4">
              <a:extLst>
                <a:ext uri="{FF2B5EF4-FFF2-40B4-BE49-F238E27FC236}">
                  <a16:creationId xmlns:a16="http://schemas.microsoft.com/office/drawing/2014/main" id="{E13EA522-DBD3-4400-2765-A066488CA573}"/>
                </a:ext>
              </a:extLst>
            </p:cNvPr>
            <p:cNvSpPr txBox="1"/>
            <p:nvPr/>
          </p:nvSpPr>
          <p:spPr>
            <a:xfrm>
              <a:off x="333302" y="547103"/>
              <a:ext cx="2450532" cy="5452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400" kern="1200" dirty="0">
                  <a:latin typeface="Arial Nova" panose="020B0504020202020204" pitchFamily="34" charset="0"/>
                </a:rPr>
                <a:t>Apply deep learning models to assess and predict climate safety.</a:t>
              </a:r>
            </a:p>
          </p:txBody>
        </p:sp>
      </p:grpSp>
    </p:spTree>
    <p:extLst>
      <p:ext uri="{BB962C8B-B14F-4D97-AF65-F5344CB8AC3E}">
        <p14:creationId xmlns:p14="http://schemas.microsoft.com/office/powerpoint/2010/main" val="301422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1E9E-3EAE-58CB-9331-7CECAFE84809}"/>
              </a:ext>
            </a:extLst>
          </p:cNvPr>
          <p:cNvSpPr>
            <a:spLocks noGrp="1"/>
          </p:cNvSpPr>
          <p:nvPr>
            <p:ph type="title"/>
          </p:nvPr>
        </p:nvSpPr>
        <p:spPr/>
        <p:txBody>
          <a:bodyPr>
            <a:normAutofit/>
          </a:bodyPr>
          <a:lstStyle/>
          <a:p>
            <a:r>
              <a:rPr lang="en-US" sz="3600" dirty="0">
                <a:solidFill>
                  <a:schemeClr val="accent1">
                    <a:lumMod val="75000"/>
                  </a:schemeClr>
                </a:solidFill>
                <a:latin typeface="Arial Nova" panose="020B0504020202020204" pitchFamily="34" charset="0"/>
              </a:rPr>
              <a:t>Thought Experiment 1: </a:t>
            </a:r>
            <a:br>
              <a:rPr lang="en-US" sz="3600" dirty="0">
                <a:solidFill>
                  <a:schemeClr val="accent1">
                    <a:lumMod val="75000"/>
                  </a:schemeClr>
                </a:solidFill>
                <a:latin typeface="Arial Nova" panose="020B0504020202020204" pitchFamily="34" charset="0"/>
              </a:rPr>
            </a:br>
            <a:r>
              <a:rPr lang="en-US" sz="3600" dirty="0">
                <a:solidFill>
                  <a:schemeClr val="accent1">
                    <a:lumMod val="75000"/>
                  </a:schemeClr>
                </a:solidFill>
                <a:latin typeface="Arial Nova" panose="020B0504020202020204" pitchFamily="34" charset="0"/>
              </a:rPr>
              <a:t>Detecting and Analyzing Weather Extremes</a:t>
            </a:r>
          </a:p>
        </p:txBody>
      </p:sp>
      <p:grpSp>
        <p:nvGrpSpPr>
          <p:cNvPr id="3" name="Group 2">
            <a:extLst>
              <a:ext uri="{FF2B5EF4-FFF2-40B4-BE49-F238E27FC236}">
                <a16:creationId xmlns:a16="http://schemas.microsoft.com/office/drawing/2014/main" id="{223DD1D5-11DB-87F1-8BCE-76A88C3C4C16}"/>
              </a:ext>
            </a:extLst>
          </p:cNvPr>
          <p:cNvGrpSpPr/>
          <p:nvPr/>
        </p:nvGrpSpPr>
        <p:grpSpPr>
          <a:xfrm>
            <a:off x="8033791" y="1865329"/>
            <a:ext cx="3657600" cy="2178563"/>
            <a:chOff x="7669530" y="1943153"/>
            <a:chExt cx="3657600" cy="2178563"/>
          </a:xfrm>
        </p:grpSpPr>
        <p:pic>
          <p:nvPicPr>
            <p:cNvPr id="7" name="Picture 6">
              <a:extLst>
                <a:ext uri="{FF2B5EF4-FFF2-40B4-BE49-F238E27FC236}">
                  <a16:creationId xmlns:a16="http://schemas.microsoft.com/office/drawing/2014/main" id="{34DE5FB3-E57A-1956-D1D4-BC95F03D01D3}"/>
                </a:ext>
              </a:extLst>
            </p:cNvPr>
            <p:cNvPicPr>
              <a:picLocks noChangeAspect="1"/>
            </p:cNvPicPr>
            <p:nvPr/>
          </p:nvPicPr>
          <p:blipFill>
            <a:blip r:embed="rId2"/>
            <a:stretch>
              <a:fillRect/>
            </a:stretch>
          </p:blipFill>
          <p:spPr>
            <a:xfrm>
              <a:off x="7669530" y="1943153"/>
              <a:ext cx="3657600" cy="1901564"/>
            </a:xfrm>
            <a:prstGeom prst="rect">
              <a:avLst/>
            </a:prstGeom>
          </p:spPr>
        </p:pic>
        <p:sp>
          <p:nvSpPr>
            <p:cNvPr id="8" name="TextBox 7">
              <a:extLst>
                <a:ext uri="{FF2B5EF4-FFF2-40B4-BE49-F238E27FC236}">
                  <a16:creationId xmlns:a16="http://schemas.microsoft.com/office/drawing/2014/main" id="{EDC00CB8-0262-891B-2D85-EF28A3137061}"/>
                </a:ext>
              </a:extLst>
            </p:cNvPr>
            <p:cNvSpPr txBox="1"/>
            <p:nvPr/>
          </p:nvSpPr>
          <p:spPr>
            <a:xfrm>
              <a:off x="8416592" y="3844717"/>
              <a:ext cx="2163477" cy="276999"/>
            </a:xfrm>
            <a:prstGeom prst="rect">
              <a:avLst/>
            </a:prstGeom>
            <a:noFill/>
          </p:spPr>
          <p:txBody>
            <a:bodyPr wrap="none" rtlCol="0">
              <a:spAutoFit/>
            </a:bodyPr>
            <a:lstStyle/>
            <a:p>
              <a:r>
                <a:rPr lang="en-US" sz="1200" dirty="0">
                  <a:solidFill>
                    <a:schemeClr val="accent1">
                      <a:lumMod val="75000"/>
                    </a:schemeClr>
                  </a:solidFill>
                </a:rPr>
                <a:t>Sample Anomaly Detection Plot</a:t>
              </a:r>
            </a:p>
          </p:txBody>
        </p:sp>
      </p:grpSp>
      <p:grpSp>
        <p:nvGrpSpPr>
          <p:cNvPr id="17" name="Group 16">
            <a:extLst>
              <a:ext uri="{FF2B5EF4-FFF2-40B4-BE49-F238E27FC236}">
                <a16:creationId xmlns:a16="http://schemas.microsoft.com/office/drawing/2014/main" id="{912A7DB6-5AEF-CAD8-4D92-9BA93DD35AC6}"/>
              </a:ext>
            </a:extLst>
          </p:cNvPr>
          <p:cNvGrpSpPr/>
          <p:nvPr/>
        </p:nvGrpSpPr>
        <p:grpSpPr>
          <a:xfrm>
            <a:off x="446710" y="2113500"/>
            <a:ext cx="7825328" cy="369332"/>
            <a:chOff x="446710" y="2113500"/>
            <a:chExt cx="7825328" cy="369332"/>
          </a:xfrm>
        </p:grpSpPr>
        <p:sp>
          <p:nvSpPr>
            <p:cNvPr id="5" name="TextBox 4">
              <a:extLst>
                <a:ext uri="{FF2B5EF4-FFF2-40B4-BE49-F238E27FC236}">
                  <a16:creationId xmlns:a16="http://schemas.microsoft.com/office/drawing/2014/main" id="{9A957B33-920D-4DD6-CF8D-378A179D83BA}"/>
                </a:ext>
              </a:extLst>
            </p:cNvPr>
            <p:cNvSpPr txBox="1"/>
            <p:nvPr/>
          </p:nvSpPr>
          <p:spPr>
            <a:xfrm>
              <a:off x="1448007" y="2139607"/>
              <a:ext cx="6824031" cy="338554"/>
            </a:xfrm>
            <a:prstGeom prst="rect">
              <a:avLst/>
            </a:prstGeom>
            <a:noFill/>
          </p:spPr>
          <p:txBody>
            <a:bodyPr wrap="square" rtlCol="0">
              <a:spAutoFit/>
            </a:bodyPr>
            <a:lstStyle/>
            <a:p>
              <a:pPr marL="169863" indent="-169863">
                <a:spcBef>
                  <a:spcPts val="600"/>
                </a:spcBef>
                <a:buFont typeface="Arial" panose="020B0604020202020204" pitchFamily="34" charset="0"/>
                <a:buChar char="•"/>
              </a:pPr>
              <a:r>
                <a:rPr lang="en-US" sz="1600" dirty="0">
                  <a:solidFill>
                    <a:schemeClr val="accent1">
                      <a:lumMod val="75000"/>
                    </a:schemeClr>
                  </a:solidFill>
                </a:rPr>
                <a:t>Identify and analyze weather patterns outside the regional norm in Europe.</a:t>
              </a:r>
            </a:p>
          </p:txBody>
        </p:sp>
        <p:sp>
          <p:nvSpPr>
            <p:cNvPr id="4" name="TextBox 3">
              <a:extLst>
                <a:ext uri="{FF2B5EF4-FFF2-40B4-BE49-F238E27FC236}">
                  <a16:creationId xmlns:a16="http://schemas.microsoft.com/office/drawing/2014/main" id="{938DF410-E3BD-52EF-4655-CC964DA8C347}"/>
                </a:ext>
              </a:extLst>
            </p:cNvPr>
            <p:cNvSpPr txBox="1"/>
            <p:nvPr/>
          </p:nvSpPr>
          <p:spPr>
            <a:xfrm>
              <a:off x="446710" y="2113500"/>
              <a:ext cx="1093056" cy="369332"/>
            </a:xfrm>
            <a:prstGeom prst="rect">
              <a:avLst/>
            </a:prstGeom>
            <a:noFill/>
          </p:spPr>
          <p:txBody>
            <a:bodyPr wrap="none" rtlCol="0">
              <a:spAutoFit/>
            </a:bodyPr>
            <a:lstStyle/>
            <a:p>
              <a:r>
                <a:rPr lang="en-US" b="1" u="sng" dirty="0">
                  <a:solidFill>
                    <a:schemeClr val="accent1">
                      <a:lumMod val="75000"/>
                    </a:schemeClr>
                  </a:solidFill>
                </a:rPr>
                <a:t>Objective</a:t>
              </a:r>
            </a:p>
          </p:txBody>
        </p:sp>
      </p:grpSp>
      <p:grpSp>
        <p:nvGrpSpPr>
          <p:cNvPr id="16" name="Group 15">
            <a:extLst>
              <a:ext uri="{FF2B5EF4-FFF2-40B4-BE49-F238E27FC236}">
                <a16:creationId xmlns:a16="http://schemas.microsoft.com/office/drawing/2014/main" id="{4C1F3F68-55A9-04BC-2B93-3134902FEA1C}"/>
              </a:ext>
            </a:extLst>
          </p:cNvPr>
          <p:cNvGrpSpPr/>
          <p:nvPr/>
        </p:nvGrpSpPr>
        <p:grpSpPr>
          <a:xfrm>
            <a:off x="439849" y="2858971"/>
            <a:ext cx="11312303" cy="1719458"/>
            <a:chOff x="439849" y="2858972"/>
            <a:chExt cx="11312303" cy="1719458"/>
          </a:xfrm>
        </p:grpSpPr>
        <p:sp>
          <p:nvSpPr>
            <p:cNvPr id="6" name="TextBox 5">
              <a:extLst>
                <a:ext uri="{FF2B5EF4-FFF2-40B4-BE49-F238E27FC236}">
                  <a16:creationId xmlns:a16="http://schemas.microsoft.com/office/drawing/2014/main" id="{3321ACC5-97FD-2C35-6BE7-8BDBB596367D}"/>
                </a:ext>
              </a:extLst>
            </p:cNvPr>
            <p:cNvSpPr txBox="1"/>
            <p:nvPr/>
          </p:nvSpPr>
          <p:spPr>
            <a:xfrm>
              <a:off x="1448007" y="2931825"/>
              <a:ext cx="10304145" cy="1646605"/>
            </a:xfrm>
            <a:prstGeom prst="rect">
              <a:avLst/>
            </a:prstGeom>
            <a:noFill/>
          </p:spPr>
          <p:txBody>
            <a:bodyPr wrap="square" rtlCol="0">
              <a:spAutoFit/>
            </a:bodyPr>
            <a:lstStyle/>
            <a:p>
              <a:pPr marL="169863" indent="-169863">
                <a:spcBef>
                  <a:spcPts val="600"/>
                </a:spcBef>
                <a:buFont typeface="Arial" panose="020B0604020202020204" pitchFamily="34" charset="0"/>
                <a:buChar char="•"/>
              </a:pPr>
              <a:r>
                <a:rPr lang="en-US" sz="1600" dirty="0">
                  <a:solidFill>
                    <a:schemeClr val="accent1">
                      <a:lumMod val="75000"/>
                    </a:schemeClr>
                  </a:solidFill>
                </a:rPr>
                <a:t>Identify outliers in the data using anomaly-detection models like</a:t>
              </a:r>
            </a:p>
            <a:p>
              <a:pPr marL="627063" lvl="2" indent="-169863">
                <a:buFont typeface="Arial" panose="020B0604020202020204" pitchFamily="34" charset="0"/>
                <a:buChar char="•"/>
              </a:pPr>
              <a:r>
                <a:rPr lang="en-US" sz="1600" b="1" dirty="0">
                  <a:solidFill>
                    <a:schemeClr val="accent1">
                      <a:lumMod val="75000"/>
                    </a:schemeClr>
                  </a:solidFill>
                </a:rPr>
                <a:t>Isolation Forests</a:t>
              </a:r>
            </a:p>
            <a:p>
              <a:pPr marL="627063" lvl="2" indent="-169863">
                <a:buFont typeface="Arial" panose="020B0604020202020204" pitchFamily="34" charset="0"/>
                <a:buChar char="•"/>
              </a:pPr>
              <a:r>
                <a:rPr lang="en-US" sz="1600" b="1" dirty="0">
                  <a:solidFill>
                    <a:schemeClr val="accent1">
                      <a:lumMod val="75000"/>
                    </a:schemeClr>
                  </a:solidFill>
                </a:rPr>
                <a:t>One-Class Support Vector Machines (SVM)</a:t>
              </a:r>
            </a:p>
            <a:p>
              <a:pPr marL="627063" lvl="2" indent="-169863">
                <a:buFont typeface="Arial" panose="020B0604020202020204" pitchFamily="34" charset="0"/>
                <a:buChar char="•"/>
              </a:pPr>
              <a:r>
                <a:rPr lang="en-US" sz="1600" b="1" dirty="0">
                  <a:solidFill>
                    <a:schemeClr val="accent1">
                      <a:lumMod val="75000"/>
                    </a:schemeClr>
                  </a:solidFill>
                </a:rPr>
                <a:t>Local Outlier Factor (LOF) </a:t>
              </a:r>
              <a:endParaRPr lang="en-US" sz="1600" dirty="0">
                <a:solidFill>
                  <a:schemeClr val="accent1">
                    <a:lumMod val="75000"/>
                  </a:schemeClr>
                </a:solidFill>
              </a:endParaRPr>
            </a:p>
            <a:p>
              <a:pPr marL="169863" indent="-169863">
                <a:spcBef>
                  <a:spcPts val="600"/>
                </a:spcBef>
                <a:buFont typeface="Arial" panose="020B0604020202020204" pitchFamily="34" charset="0"/>
                <a:buChar char="•"/>
              </a:pPr>
              <a:r>
                <a:rPr lang="en-US" sz="1600" dirty="0">
                  <a:solidFill>
                    <a:schemeClr val="accent1">
                      <a:lumMod val="75000"/>
                    </a:schemeClr>
                  </a:solidFill>
                </a:rPr>
                <a:t>Employ </a:t>
              </a:r>
              <a:r>
                <a:rPr lang="en-US" sz="1600" b="1" dirty="0">
                  <a:solidFill>
                    <a:schemeClr val="accent1">
                      <a:lumMod val="75000"/>
                    </a:schemeClr>
                  </a:solidFill>
                </a:rPr>
                <a:t>Generative Adversarial Networks (GANs) </a:t>
              </a:r>
              <a:r>
                <a:rPr lang="en-US" sz="1600" dirty="0">
                  <a:solidFill>
                    <a:schemeClr val="accent1">
                      <a:lumMod val="75000"/>
                    </a:schemeClr>
                  </a:solidFill>
                </a:rPr>
                <a:t>to generate synthetic instances of extreme weather conditions to augment the training dataset to provide a more comprehensive basis for anomaly detection.</a:t>
              </a:r>
            </a:p>
          </p:txBody>
        </p:sp>
        <p:sp>
          <p:nvSpPr>
            <p:cNvPr id="10" name="TextBox 9">
              <a:extLst>
                <a:ext uri="{FF2B5EF4-FFF2-40B4-BE49-F238E27FC236}">
                  <a16:creationId xmlns:a16="http://schemas.microsoft.com/office/drawing/2014/main" id="{7BAF73A4-A02D-C892-A1C2-B753C7912176}"/>
                </a:ext>
              </a:extLst>
            </p:cNvPr>
            <p:cNvSpPr txBox="1"/>
            <p:nvPr/>
          </p:nvSpPr>
          <p:spPr>
            <a:xfrm>
              <a:off x="439849" y="2858972"/>
              <a:ext cx="1106778" cy="369332"/>
            </a:xfrm>
            <a:prstGeom prst="rect">
              <a:avLst/>
            </a:prstGeom>
            <a:noFill/>
          </p:spPr>
          <p:txBody>
            <a:bodyPr wrap="none" rtlCol="0">
              <a:spAutoFit/>
            </a:bodyPr>
            <a:lstStyle/>
            <a:p>
              <a:r>
                <a:rPr lang="en-US" b="1" u="sng" dirty="0">
                  <a:solidFill>
                    <a:schemeClr val="accent1">
                      <a:lumMod val="75000"/>
                    </a:schemeClr>
                  </a:solidFill>
                </a:rPr>
                <a:t>Approach</a:t>
              </a:r>
            </a:p>
          </p:txBody>
        </p:sp>
      </p:grpSp>
      <p:grpSp>
        <p:nvGrpSpPr>
          <p:cNvPr id="18" name="Group 17">
            <a:extLst>
              <a:ext uri="{FF2B5EF4-FFF2-40B4-BE49-F238E27FC236}">
                <a16:creationId xmlns:a16="http://schemas.microsoft.com/office/drawing/2014/main" id="{707A912D-EC3C-9899-43DD-56FA48D07D6D}"/>
              </a:ext>
            </a:extLst>
          </p:cNvPr>
          <p:cNvGrpSpPr/>
          <p:nvPr/>
        </p:nvGrpSpPr>
        <p:grpSpPr>
          <a:xfrm>
            <a:off x="676260" y="4954569"/>
            <a:ext cx="10871106" cy="1138474"/>
            <a:chOff x="676260" y="4954569"/>
            <a:chExt cx="10871106" cy="1138474"/>
          </a:xfrm>
        </p:grpSpPr>
        <p:sp>
          <p:nvSpPr>
            <p:cNvPr id="9" name="TextBox 8">
              <a:extLst>
                <a:ext uri="{FF2B5EF4-FFF2-40B4-BE49-F238E27FC236}">
                  <a16:creationId xmlns:a16="http://schemas.microsoft.com/office/drawing/2014/main" id="{2A9FAB39-622F-9275-8E86-A8142C2FD947}"/>
                </a:ext>
              </a:extLst>
            </p:cNvPr>
            <p:cNvSpPr txBox="1"/>
            <p:nvPr/>
          </p:nvSpPr>
          <p:spPr>
            <a:xfrm>
              <a:off x="1441340" y="5015825"/>
              <a:ext cx="10106026" cy="1077218"/>
            </a:xfrm>
            <a:prstGeom prst="rect">
              <a:avLst/>
            </a:prstGeom>
            <a:noFill/>
          </p:spPr>
          <p:txBody>
            <a:bodyPr wrap="square" rtlCol="0">
              <a:spAutoFit/>
            </a:bodyPr>
            <a:lstStyle/>
            <a:p>
              <a:pPr marL="169863" marR="0" lvl="0" indent="-169863"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Use the existing climate dataset and filter for unusual values in key variables defined as those that fall beyond certain statistical thresholds (e.g., above the 95th percentile or below the 5th percentile).</a:t>
              </a:r>
            </a:p>
            <a:p>
              <a:pPr marL="169863" marR="0" lvl="0" indent="-1698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Augment the dataset with data representing rare but plausible extreme weather scenarios for more robust model training.</a:t>
              </a:r>
            </a:p>
          </p:txBody>
        </p:sp>
        <p:sp>
          <p:nvSpPr>
            <p:cNvPr id="11" name="TextBox 10">
              <a:extLst>
                <a:ext uri="{FF2B5EF4-FFF2-40B4-BE49-F238E27FC236}">
                  <a16:creationId xmlns:a16="http://schemas.microsoft.com/office/drawing/2014/main" id="{A5FEE3DC-D596-0BA5-5915-846C5B9885D9}"/>
                </a:ext>
              </a:extLst>
            </p:cNvPr>
            <p:cNvSpPr txBox="1"/>
            <p:nvPr/>
          </p:nvSpPr>
          <p:spPr>
            <a:xfrm>
              <a:off x="676260" y="4954569"/>
              <a:ext cx="633956" cy="369332"/>
            </a:xfrm>
            <a:prstGeom prst="rect">
              <a:avLst/>
            </a:prstGeom>
            <a:noFill/>
          </p:spPr>
          <p:txBody>
            <a:bodyPr wrap="none" rtlCol="0">
              <a:spAutoFit/>
            </a:bodyPr>
            <a:lstStyle/>
            <a:p>
              <a:r>
                <a:rPr kumimoji="0" lang="en-US" sz="1800" b="1" i="0" u="sng"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Data</a:t>
              </a:r>
              <a:endParaRPr kumimoji="0" lang="en-US" sz="1800" b="0" i="0" u="sng"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8571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1E9E-3EAE-58CB-9331-7CECAFE84809}"/>
              </a:ext>
            </a:extLst>
          </p:cNvPr>
          <p:cNvSpPr>
            <a:spLocks noGrp="1"/>
          </p:cNvSpPr>
          <p:nvPr>
            <p:ph type="title"/>
          </p:nvPr>
        </p:nvSpPr>
        <p:spPr/>
        <p:txBody>
          <a:bodyPr>
            <a:normAutofit/>
          </a:bodyPr>
          <a:lstStyle/>
          <a:p>
            <a:r>
              <a:rPr lang="en-US" sz="3600" dirty="0">
                <a:solidFill>
                  <a:schemeClr val="accent1">
                    <a:lumMod val="75000"/>
                  </a:schemeClr>
                </a:solidFill>
                <a:latin typeface="Arial Nova" panose="020B0504020202020204" pitchFamily="34" charset="0"/>
              </a:rPr>
              <a:t>Thought Experiment 2: </a:t>
            </a:r>
            <a:br>
              <a:rPr lang="en-US" sz="3600" dirty="0">
                <a:solidFill>
                  <a:schemeClr val="accent1">
                    <a:lumMod val="75000"/>
                  </a:schemeClr>
                </a:solidFill>
                <a:latin typeface="Arial Nova" panose="020B0504020202020204" pitchFamily="34" charset="0"/>
              </a:rPr>
            </a:br>
            <a:r>
              <a:rPr lang="en-US" sz="3600" dirty="0">
                <a:solidFill>
                  <a:schemeClr val="accent1">
                    <a:lumMod val="75000"/>
                  </a:schemeClr>
                </a:solidFill>
                <a:latin typeface="Arial Nova" panose="020B0504020202020204" pitchFamily="34" charset="0"/>
              </a:rPr>
              <a:t>Predicting Future Weather Patterns</a:t>
            </a:r>
          </a:p>
        </p:txBody>
      </p:sp>
      <p:grpSp>
        <p:nvGrpSpPr>
          <p:cNvPr id="16" name="Group 15">
            <a:extLst>
              <a:ext uri="{FF2B5EF4-FFF2-40B4-BE49-F238E27FC236}">
                <a16:creationId xmlns:a16="http://schemas.microsoft.com/office/drawing/2014/main" id="{AC4CB242-4827-B183-B57B-48D02DBD3D69}"/>
              </a:ext>
            </a:extLst>
          </p:cNvPr>
          <p:cNvGrpSpPr/>
          <p:nvPr/>
        </p:nvGrpSpPr>
        <p:grpSpPr>
          <a:xfrm>
            <a:off x="488991" y="1843166"/>
            <a:ext cx="11214019" cy="3883482"/>
            <a:chOff x="418288" y="1843166"/>
            <a:chExt cx="11214019" cy="3883482"/>
          </a:xfrm>
        </p:grpSpPr>
        <p:grpSp>
          <p:nvGrpSpPr>
            <p:cNvPr id="7" name="Group 6">
              <a:extLst>
                <a:ext uri="{FF2B5EF4-FFF2-40B4-BE49-F238E27FC236}">
                  <a16:creationId xmlns:a16="http://schemas.microsoft.com/office/drawing/2014/main" id="{A070838B-78FC-44E1-C1CE-AD4B29876870}"/>
                </a:ext>
              </a:extLst>
            </p:cNvPr>
            <p:cNvGrpSpPr/>
            <p:nvPr/>
          </p:nvGrpSpPr>
          <p:grpSpPr>
            <a:xfrm>
              <a:off x="8431907" y="1843166"/>
              <a:ext cx="3200400" cy="2356446"/>
              <a:chOff x="8306487" y="1949531"/>
              <a:chExt cx="3200400" cy="2356446"/>
            </a:xfrm>
          </p:grpSpPr>
          <p:pic>
            <p:nvPicPr>
              <p:cNvPr id="5" name="Picture 4">
                <a:extLst>
                  <a:ext uri="{FF2B5EF4-FFF2-40B4-BE49-F238E27FC236}">
                    <a16:creationId xmlns:a16="http://schemas.microsoft.com/office/drawing/2014/main" id="{68755D74-ED85-B162-41CC-F83FEA2AA970}"/>
                  </a:ext>
                </a:extLst>
              </p:cNvPr>
              <p:cNvPicPr>
                <a:picLocks noChangeAspect="1"/>
              </p:cNvPicPr>
              <p:nvPr/>
            </p:nvPicPr>
            <p:blipFill>
              <a:blip r:embed="rId2"/>
              <a:stretch>
                <a:fillRect/>
              </a:stretch>
            </p:blipFill>
            <p:spPr>
              <a:xfrm>
                <a:off x="8306487" y="1949531"/>
                <a:ext cx="3200400" cy="2075935"/>
              </a:xfrm>
              <a:prstGeom prst="rect">
                <a:avLst/>
              </a:prstGeom>
            </p:spPr>
          </p:pic>
          <p:sp>
            <p:nvSpPr>
              <p:cNvPr id="6" name="TextBox 5">
                <a:extLst>
                  <a:ext uri="{FF2B5EF4-FFF2-40B4-BE49-F238E27FC236}">
                    <a16:creationId xmlns:a16="http://schemas.microsoft.com/office/drawing/2014/main" id="{F39E1923-650A-E302-6A8E-977B730E1CD9}"/>
                  </a:ext>
                </a:extLst>
              </p:cNvPr>
              <p:cNvSpPr txBox="1"/>
              <p:nvPr/>
            </p:nvSpPr>
            <p:spPr>
              <a:xfrm>
                <a:off x="8659775" y="4028978"/>
                <a:ext cx="2493824" cy="276999"/>
              </a:xfrm>
              <a:prstGeom prst="rect">
                <a:avLst/>
              </a:prstGeom>
              <a:noFill/>
            </p:spPr>
            <p:txBody>
              <a:bodyPr wrap="none" rtlCol="0">
                <a:spAutoFit/>
              </a:bodyPr>
              <a:lstStyle/>
              <a:p>
                <a:r>
                  <a:rPr lang="en-US" sz="1200" dirty="0">
                    <a:solidFill>
                      <a:schemeClr val="accent1">
                        <a:lumMod val="75000"/>
                      </a:schemeClr>
                    </a:solidFill>
                  </a:rPr>
                  <a:t>Sample Time Series Forecasting Plot</a:t>
                </a:r>
              </a:p>
            </p:txBody>
          </p:sp>
        </p:grpSp>
        <p:grpSp>
          <p:nvGrpSpPr>
            <p:cNvPr id="12" name="Group 11">
              <a:extLst>
                <a:ext uri="{FF2B5EF4-FFF2-40B4-BE49-F238E27FC236}">
                  <a16:creationId xmlns:a16="http://schemas.microsoft.com/office/drawing/2014/main" id="{DC00C792-EACD-8448-9FF7-6E8B651AF72C}"/>
                </a:ext>
              </a:extLst>
            </p:cNvPr>
            <p:cNvGrpSpPr/>
            <p:nvPr/>
          </p:nvGrpSpPr>
          <p:grpSpPr>
            <a:xfrm>
              <a:off x="425149" y="2165207"/>
              <a:ext cx="8749139" cy="388186"/>
              <a:chOff x="98056" y="2061197"/>
              <a:chExt cx="8749139" cy="388186"/>
            </a:xfrm>
          </p:grpSpPr>
          <p:sp>
            <p:nvSpPr>
              <p:cNvPr id="3" name="TextBox 2">
                <a:extLst>
                  <a:ext uri="{FF2B5EF4-FFF2-40B4-BE49-F238E27FC236}">
                    <a16:creationId xmlns:a16="http://schemas.microsoft.com/office/drawing/2014/main" id="{032BE66F-4EE1-EA9C-4695-5601835124B5}"/>
                  </a:ext>
                </a:extLst>
              </p:cNvPr>
              <p:cNvSpPr txBox="1"/>
              <p:nvPr/>
            </p:nvSpPr>
            <p:spPr>
              <a:xfrm>
                <a:off x="1097280" y="2110829"/>
                <a:ext cx="7749915" cy="338554"/>
              </a:xfrm>
              <a:prstGeom prst="rect">
                <a:avLst/>
              </a:prstGeom>
              <a:noFill/>
            </p:spPr>
            <p:txBody>
              <a:bodyPr wrap="square" rtlCol="0">
                <a:spAutoFit/>
              </a:bodyPr>
              <a:lstStyle/>
              <a:p>
                <a:pPr marL="169863" indent="-169863">
                  <a:spcBef>
                    <a:spcPts val="600"/>
                  </a:spcBef>
                  <a:buFont typeface="Arial" panose="020B0604020202020204" pitchFamily="34" charset="0"/>
                  <a:buChar char="•"/>
                </a:pPr>
                <a:r>
                  <a:rPr lang="en-US" sz="1600" dirty="0">
                    <a:solidFill>
                      <a:schemeClr val="accent1">
                        <a:lumMod val="75000"/>
                      </a:schemeClr>
                    </a:solidFill>
                  </a:rPr>
                  <a:t>Generate possibilities for future weather conditions over the next 25 to 50 years.</a:t>
                </a:r>
              </a:p>
            </p:txBody>
          </p:sp>
          <p:sp>
            <p:nvSpPr>
              <p:cNvPr id="9" name="TextBox 8">
                <a:extLst>
                  <a:ext uri="{FF2B5EF4-FFF2-40B4-BE49-F238E27FC236}">
                    <a16:creationId xmlns:a16="http://schemas.microsoft.com/office/drawing/2014/main" id="{E0BE70F7-C86C-C971-3EB2-665EE074E666}"/>
                  </a:ext>
                </a:extLst>
              </p:cNvPr>
              <p:cNvSpPr txBox="1"/>
              <p:nvPr/>
            </p:nvSpPr>
            <p:spPr>
              <a:xfrm>
                <a:off x="98056" y="2061197"/>
                <a:ext cx="1093056" cy="369332"/>
              </a:xfrm>
              <a:prstGeom prst="rect">
                <a:avLst/>
              </a:prstGeom>
              <a:noFill/>
            </p:spPr>
            <p:txBody>
              <a:bodyPr wrap="none" rtlCol="0">
                <a:spAutoFit/>
              </a:bodyPr>
              <a:lstStyle/>
              <a:p>
                <a:r>
                  <a:rPr lang="en-US" b="1" u="sng" dirty="0">
                    <a:solidFill>
                      <a:schemeClr val="accent1">
                        <a:lumMod val="75000"/>
                      </a:schemeClr>
                    </a:solidFill>
                  </a:rPr>
                  <a:t>Objective</a:t>
                </a:r>
              </a:p>
            </p:txBody>
          </p:sp>
        </p:grpSp>
        <p:grpSp>
          <p:nvGrpSpPr>
            <p:cNvPr id="13" name="Group 12">
              <a:extLst>
                <a:ext uri="{FF2B5EF4-FFF2-40B4-BE49-F238E27FC236}">
                  <a16:creationId xmlns:a16="http://schemas.microsoft.com/office/drawing/2014/main" id="{148CF2E3-05A8-2CA0-8BF2-9ACDBBC90761}"/>
                </a:ext>
              </a:extLst>
            </p:cNvPr>
            <p:cNvGrpSpPr/>
            <p:nvPr/>
          </p:nvGrpSpPr>
          <p:grpSpPr>
            <a:xfrm>
              <a:off x="418288" y="2981241"/>
              <a:ext cx="11064485" cy="1693548"/>
              <a:chOff x="91195" y="2997917"/>
              <a:chExt cx="11064485" cy="1693548"/>
            </a:xfrm>
          </p:grpSpPr>
          <p:sp>
            <p:nvSpPr>
              <p:cNvPr id="4" name="TextBox 3">
                <a:extLst>
                  <a:ext uri="{FF2B5EF4-FFF2-40B4-BE49-F238E27FC236}">
                    <a16:creationId xmlns:a16="http://schemas.microsoft.com/office/drawing/2014/main" id="{6D49D746-806F-7BB9-1739-6724CDCC1D30}"/>
                  </a:ext>
                </a:extLst>
              </p:cNvPr>
              <p:cNvSpPr txBox="1"/>
              <p:nvPr/>
            </p:nvSpPr>
            <p:spPr>
              <a:xfrm>
                <a:off x="1097280" y="3044860"/>
                <a:ext cx="10058400" cy="1646605"/>
              </a:xfrm>
              <a:prstGeom prst="rect">
                <a:avLst/>
              </a:prstGeom>
              <a:noFill/>
            </p:spPr>
            <p:txBody>
              <a:bodyPr wrap="square" rtlCol="0">
                <a:spAutoFit/>
              </a:bodyPr>
              <a:lstStyle/>
              <a:p>
                <a:pPr marL="169863" indent="-169863">
                  <a:spcBef>
                    <a:spcPts val="600"/>
                  </a:spcBef>
                  <a:buFont typeface="Arial" panose="020B0604020202020204" pitchFamily="34" charset="0"/>
                  <a:buChar char="•"/>
                </a:pPr>
                <a:r>
                  <a:rPr lang="en-US" sz="1600" dirty="0">
                    <a:solidFill>
                      <a:schemeClr val="accent1">
                        <a:lumMod val="75000"/>
                      </a:schemeClr>
                    </a:solidFill>
                  </a:rPr>
                  <a:t>To predict future weather conditions, use time series forecasting models like </a:t>
                </a:r>
              </a:p>
              <a:p>
                <a:pPr marL="627063" lvl="2" indent="-169863">
                  <a:buFont typeface="Arial" panose="020B0604020202020204" pitchFamily="34" charset="0"/>
                  <a:buChar char="•"/>
                </a:pPr>
                <a:r>
                  <a:rPr lang="en-US" sz="1600" b="1" dirty="0">
                    <a:solidFill>
                      <a:schemeClr val="accent1">
                        <a:lumMod val="75000"/>
                      </a:schemeClr>
                    </a:solidFill>
                  </a:rPr>
                  <a:t>Long Short-Term Memory (LSTM)</a:t>
                </a:r>
              </a:p>
              <a:p>
                <a:pPr marL="627063" lvl="2" indent="-169863">
                  <a:buFont typeface="Arial" panose="020B0604020202020204" pitchFamily="34" charset="0"/>
                  <a:buChar char="•"/>
                </a:pPr>
                <a:r>
                  <a:rPr lang="en-US" sz="1600" b="1" dirty="0">
                    <a:solidFill>
                      <a:schemeClr val="accent1">
                        <a:lumMod val="75000"/>
                      </a:schemeClr>
                    </a:solidFill>
                  </a:rPr>
                  <a:t>Prophet</a:t>
                </a:r>
              </a:p>
              <a:p>
                <a:pPr marL="627063" lvl="2" indent="-169863">
                  <a:buFont typeface="Arial" panose="020B0604020202020204" pitchFamily="34" charset="0"/>
                  <a:buChar char="•"/>
                </a:pPr>
                <a:r>
                  <a:rPr lang="en-US" sz="1600" b="1" dirty="0">
                    <a:solidFill>
                      <a:schemeClr val="accent1">
                        <a:lumMod val="75000"/>
                      </a:schemeClr>
                    </a:solidFill>
                  </a:rPr>
                  <a:t>Gated Recurrent Units (GRU) </a:t>
                </a:r>
              </a:p>
              <a:p>
                <a:pPr marL="169863" indent="-169863">
                  <a:spcBef>
                    <a:spcPts val="600"/>
                  </a:spcBef>
                  <a:buFont typeface="Arial" panose="020B0604020202020204" pitchFamily="34" charset="0"/>
                  <a:buChar char="•"/>
                </a:pPr>
                <a:r>
                  <a:rPr lang="en-US" sz="1600" dirty="0">
                    <a:solidFill>
                      <a:schemeClr val="accent1">
                        <a:lumMod val="75000"/>
                      </a:schemeClr>
                    </a:solidFill>
                  </a:rPr>
                  <a:t>Implement </a:t>
                </a:r>
                <a:r>
                  <a:rPr lang="en-US" sz="1600" b="1" dirty="0">
                    <a:solidFill>
                      <a:schemeClr val="accent1">
                        <a:lumMod val="75000"/>
                      </a:schemeClr>
                    </a:solidFill>
                  </a:rPr>
                  <a:t>Neural Architecture Search (NAS)</a:t>
                </a:r>
                <a:r>
                  <a:rPr lang="en-US" sz="1600" dirty="0">
                    <a:solidFill>
                      <a:schemeClr val="accent1">
                        <a:lumMod val="75000"/>
                      </a:schemeClr>
                    </a:solidFill>
                  </a:rPr>
                  <a:t> to automatically optimize neural network architectures, enhancing the performance of the time-series forecasting models</a:t>
                </a:r>
              </a:p>
            </p:txBody>
          </p:sp>
          <p:sp>
            <p:nvSpPr>
              <p:cNvPr id="10" name="TextBox 9">
                <a:extLst>
                  <a:ext uri="{FF2B5EF4-FFF2-40B4-BE49-F238E27FC236}">
                    <a16:creationId xmlns:a16="http://schemas.microsoft.com/office/drawing/2014/main" id="{5729402B-0F86-C4E8-21AC-CAF7B8A776B7}"/>
                  </a:ext>
                </a:extLst>
              </p:cNvPr>
              <p:cNvSpPr txBox="1"/>
              <p:nvPr/>
            </p:nvSpPr>
            <p:spPr>
              <a:xfrm>
                <a:off x="91195" y="2997917"/>
                <a:ext cx="1106778" cy="369332"/>
              </a:xfrm>
              <a:prstGeom prst="rect">
                <a:avLst/>
              </a:prstGeom>
              <a:noFill/>
            </p:spPr>
            <p:txBody>
              <a:bodyPr wrap="none" rtlCol="0">
                <a:spAutoFit/>
              </a:bodyPr>
              <a:lstStyle/>
              <a:p>
                <a:r>
                  <a:rPr lang="en-US" b="1" u="sng" dirty="0">
                    <a:solidFill>
                      <a:schemeClr val="accent1">
                        <a:lumMod val="75000"/>
                      </a:schemeClr>
                    </a:solidFill>
                  </a:rPr>
                  <a:t>Approach</a:t>
                </a:r>
              </a:p>
            </p:txBody>
          </p:sp>
        </p:grpSp>
        <p:grpSp>
          <p:nvGrpSpPr>
            <p:cNvPr id="14" name="Group 13">
              <a:extLst>
                <a:ext uri="{FF2B5EF4-FFF2-40B4-BE49-F238E27FC236}">
                  <a16:creationId xmlns:a16="http://schemas.microsoft.com/office/drawing/2014/main" id="{49C0BFD0-B8EC-8F44-F496-0DC45DFBFD49}"/>
                </a:ext>
              </a:extLst>
            </p:cNvPr>
            <p:cNvGrpSpPr/>
            <p:nvPr/>
          </p:nvGrpSpPr>
          <p:grpSpPr>
            <a:xfrm>
              <a:off x="654699" y="5102636"/>
              <a:ext cx="9573815" cy="624012"/>
              <a:chOff x="327606" y="5102636"/>
              <a:chExt cx="9573815" cy="624012"/>
            </a:xfrm>
          </p:grpSpPr>
          <p:sp>
            <p:nvSpPr>
              <p:cNvPr id="8" name="TextBox 7">
                <a:extLst>
                  <a:ext uri="{FF2B5EF4-FFF2-40B4-BE49-F238E27FC236}">
                    <a16:creationId xmlns:a16="http://schemas.microsoft.com/office/drawing/2014/main" id="{446B0522-9971-5FFC-AE7F-5FC69E7D3B46}"/>
                  </a:ext>
                </a:extLst>
              </p:cNvPr>
              <p:cNvSpPr txBox="1"/>
              <p:nvPr/>
            </p:nvSpPr>
            <p:spPr>
              <a:xfrm>
                <a:off x="1097280" y="5141873"/>
                <a:ext cx="8804141" cy="584775"/>
              </a:xfrm>
              <a:prstGeom prst="rect">
                <a:avLst/>
              </a:prstGeom>
              <a:noFill/>
            </p:spPr>
            <p:txBody>
              <a:bodyPr wrap="none" rtlCol="0">
                <a:spAutoFit/>
              </a:bodyPr>
              <a:lstStyle/>
              <a:p>
                <a:pPr marL="169863" marR="0" lvl="0" indent="-169863"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The current dataset contains sequential data and is appropriate for use with these suggested models. </a:t>
                </a:r>
              </a:p>
              <a:p>
                <a:pPr marL="169863" marR="0" lvl="0" indent="-16986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Similar climate datasets from other regions can be added to make the models more robust.</a:t>
                </a:r>
              </a:p>
            </p:txBody>
          </p:sp>
          <p:sp>
            <p:nvSpPr>
              <p:cNvPr id="11" name="TextBox 10">
                <a:extLst>
                  <a:ext uri="{FF2B5EF4-FFF2-40B4-BE49-F238E27FC236}">
                    <a16:creationId xmlns:a16="http://schemas.microsoft.com/office/drawing/2014/main" id="{1BC1A88D-FCA8-6E32-5DA0-1E84E0822074}"/>
                  </a:ext>
                </a:extLst>
              </p:cNvPr>
              <p:cNvSpPr txBox="1"/>
              <p:nvPr/>
            </p:nvSpPr>
            <p:spPr>
              <a:xfrm>
                <a:off x="327606" y="5102636"/>
                <a:ext cx="633956" cy="369332"/>
              </a:xfrm>
              <a:prstGeom prst="rect">
                <a:avLst/>
              </a:prstGeom>
              <a:noFill/>
            </p:spPr>
            <p:txBody>
              <a:bodyPr wrap="none" rtlCol="0">
                <a:spAutoFit/>
              </a:bodyPr>
              <a:lstStyle/>
              <a:p>
                <a:r>
                  <a:rPr kumimoji="0" lang="en-US" sz="1800" b="1" i="0" u="sng" strike="noStrike" kern="1200" cap="none" spc="0" normalizeH="0" baseline="0" noProof="0" dirty="0">
                    <a:ln>
                      <a:noFill/>
                    </a:ln>
                    <a:solidFill>
                      <a:schemeClr val="accent1">
                        <a:lumMod val="75000"/>
                      </a:schemeClr>
                    </a:solidFill>
                    <a:effectLst/>
                    <a:uLnTx/>
                    <a:uFillTx/>
                    <a:latin typeface="Calibri" panose="020F0502020204030204"/>
                    <a:ea typeface="+mn-ea"/>
                    <a:cs typeface="+mn-cs"/>
                  </a:rPr>
                  <a:t>Data</a:t>
                </a:r>
                <a:endParaRPr kumimoji="0" lang="en-US" sz="1800" b="0" i="0" u="sng"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4036295261"/>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4795</TotalTime>
  <Words>1196</Words>
  <Application>Microsoft Office PowerPoint</Application>
  <PresentationFormat>Widescreen</PresentationFormat>
  <Paragraphs>169</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Arial Nova</vt:lpstr>
      <vt:lpstr>Calibri</vt:lpstr>
      <vt:lpstr>Calibri Light</vt:lpstr>
      <vt:lpstr>Retrospect</vt:lpstr>
      <vt:lpstr>Strategic Proposal for Predictive Weather Analysis using Machine Learning</vt:lpstr>
      <vt:lpstr>Introduction</vt:lpstr>
      <vt:lpstr>Machine Learning Approaches</vt:lpstr>
      <vt:lpstr>Data</vt:lpstr>
      <vt:lpstr>Algorithms Explored – Supervised</vt:lpstr>
      <vt:lpstr>Algorithms Explored – Unsupervised</vt:lpstr>
      <vt:lpstr>Thought Experiments</vt:lpstr>
      <vt:lpstr>Thought Experiment 1:  Detecting and Analyzing Weather Extremes</vt:lpstr>
      <vt:lpstr>Thought Experiment 2:  Predicting Future Weather Patterns</vt:lpstr>
      <vt:lpstr>Thought Experiment 3:  Identifying Safe Living Locations</vt:lpstr>
      <vt:lpstr>Thought Experiment Conclusions</vt:lpstr>
      <vt:lpstr>PowerPoint Presentation</vt:lpstr>
      <vt:lpstr>PowerPoint Presentation</vt:lpstr>
    </vt:vector>
  </TitlesOfParts>
  <Company>University of Texas at Austin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Erwin, Kaci</dc:creator>
  <cp:lastModifiedBy>Erwin, Kaci</cp:lastModifiedBy>
  <cp:revision>92</cp:revision>
  <dcterms:created xsi:type="dcterms:W3CDTF">2024-06-14T20:01:48Z</dcterms:created>
  <dcterms:modified xsi:type="dcterms:W3CDTF">2024-06-19T20:07:35Z</dcterms:modified>
</cp:coreProperties>
</file>